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5" r:id="rId3"/>
    <p:sldId id="307" r:id="rId4"/>
    <p:sldId id="293" r:id="rId5"/>
    <p:sldId id="296" r:id="rId6"/>
    <p:sldId id="309" r:id="rId7"/>
    <p:sldId id="310" r:id="rId8"/>
    <p:sldId id="308" r:id="rId9"/>
    <p:sldId id="311" r:id="rId10"/>
    <p:sldId id="299" r:id="rId11"/>
    <p:sldId id="304" r:id="rId12"/>
    <p:sldId id="301" r:id="rId13"/>
    <p:sldId id="302" r:id="rId14"/>
    <p:sldId id="267" r:id="rId15"/>
    <p:sldId id="305" r:id="rId16"/>
    <p:sldId id="306" r:id="rId17"/>
  </p:sldIdLst>
  <p:sldSz cx="9144000" cy="5143500" type="screen16x9"/>
  <p:notesSz cx="6858000" cy="9144000"/>
  <p:embeddedFontLst>
    <p:embeddedFont>
      <p:font typeface="Angsana New" pitchFamily="18" charset="-34"/>
      <p:regular r:id="rId19"/>
      <p:bold r:id="rId20"/>
      <p:italic r:id="rId21"/>
      <p:boldItalic r:id="rId22"/>
    </p:embeddedFont>
    <p:embeddedFont>
      <p:font typeface="TH Sarabun New" pitchFamily="34" charset="-34"/>
      <p:regular r:id="rId23"/>
      <p:bold r:id="rId24"/>
      <p:italic r:id="rId25"/>
      <p:boldItalic r:id="rId26"/>
    </p:embeddedFont>
    <p:embeddedFont>
      <p:font typeface="Cordia New" pitchFamily="34" charset="-34"/>
      <p:regular r:id="rId27"/>
      <p:bold r:id="rId28"/>
      <p:italic r:id="rId29"/>
      <p:boldItalic r:id="rId30"/>
    </p:embeddedFont>
    <p:embeddedFont>
      <p:font typeface="Roboto" charset="0"/>
      <p:regular r:id="rId31"/>
      <p:bold r:id="rId32"/>
      <p:italic r:id="rId33"/>
      <p:boldItalic r:id="rId34"/>
    </p:embeddedFont>
    <p:embeddedFont>
      <p:font typeface="Montserrat" charset="0"/>
      <p:regular r:id="rId35"/>
      <p:bold r:id="rId36"/>
    </p:embeddedFont>
    <p:embeddedFont>
      <p:font typeface="TH Krub" pitchFamily="2" charset="-34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F374574-1632-45C9-8F20-733E11F73D07}">
  <a:tblStyle styleId="{CF374574-1632-45C9-8F20-733E11F73D0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17" y="-18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12116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6FA8D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aemelia_icons.png"/>
          <p:cNvPicPr preferRelativeResize="0"/>
          <p:nvPr/>
        </p:nvPicPr>
        <p:blipFill rotWithShape="1">
          <a:blip r:embed="rId2">
            <a:alphaModFix amt="40000"/>
          </a:blip>
          <a:srcRect t="30860" b="30860"/>
          <a:stretch/>
        </p:blipFill>
        <p:spPr>
          <a:xfrm>
            <a:off x="0" y="-1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786525" y="1968875"/>
            <a:ext cx="5859599" cy="2766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solidFill>
          <a:srgbClr val="6FA8D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 flipH="1">
            <a:off x="2095199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2874625" y="275338"/>
            <a:ext cx="5561999" cy="44282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6FA8DC"/>
              </a:buClr>
              <a:buChar char="▸"/>
              <a:defRPr/>
            </a:lvl1pPr>
            <a:lvl2pPr lvl="1">
              <a:spcBef>
                <a:spcPts val="0"/>
              </a:spcBef>
              <a:buClr>
                <a:srgbClr val="6FA8DC"/>
              </a:buClr>
              <a:defRPr/>
            </a:lvl2pPr>
            <a:lvl3pPr lvl="2">
              <a:spcBef>
                <a:spcPts val="0"/>
              </a:spcBef>
              <a:buClr>
                <a:srgbClr val="6FA8DC"/>
              </a:buClr>
              <a:defRPr/>
            </a:lvl3pPr>
            <a:lvl4pPr lvl="3">
              <a:spcBef>
                <a:spcPts val="0"/>
              </a:spcBef>
              <a:buClr>
                <a:srgbClr val="6FA8DC"/>
              </a:buClr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solidFill>
          <a:srgbClr val="6FA8DC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 descr="aemelia_icons.png"/>
          <p:cNvPicPr preferRelativeResize="0"/>
          <p:nvPr/>
        </p:nvPicPr>
        <p:blipFill rotWithShape="1">
          <a:blip r:embed="rId2">
            <a:alphaModFix amt="20000"/>
          </a:blip>
          <a:srcRect l="38542" r="38544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6" name="Shape 46"/>
          <p:cNvSpPr/>
          <p:nvPr/>
        </p:nvSpPr>
        <p:spPr>
          <a:xfrm flipH="1">
            <a:off x="2095199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bg>
      <p:bgPr>
        <a:solidFill>
          <a:srgbClr val="6FA8DC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 descr="aemelia_icons.png"/>
          <p:cNvPicPr preferRelativeResize="0"/>
          <p:nvPr/>
        </p:nvPicPr>
        <p:blipFill rotWithShape="1">
          <a:blip r:embed="rId2">
            <a:alphaModFix amt="20000"/>
          </a:blip>
          <a:srcRect t="30860" b="30860"/>
          <a:stretch/>
        </p:blipFill>
        <p:spPr>
          <a:xfrm>
            <a:off x="0" y="-1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970175" y="3107350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1pPr>
            <a:lvl2pPr lvl="1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2pPr>
            <a:lvl3pPr lvl="2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3pPr>
            <a:lvl4pPr lvl="3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4pPr>
            <a:lvl5pPr lvl="4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5pPr>
            <a:lvl6pPr lvl="5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6pPr>
            <a:lvl7pPr lvl="6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7pPr>
            <a:lvl8pPr lvl="7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8pPr>
            <a:lvl9pPr lvl="8" algn="r" rtl="0">
              <a:spcBef>
                <a:spcPts val="0"/>
              </a:spcBef>
              <a:buClr>
                <a:srgbClr val="073763"/>
              </a:buClr>
              <a:buSzPct val="100000"/>
              <a:defRPr sz="4800"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2970175" y="3906852"/>
            <a:ext cx="5792699" cy="784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1pPr>
            <a:lvl2pPr lvl="1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2pPr>
            <a:lvl3pPr lvl="2" algn="r" rtl="0">
              <a:spcBef>
                <a:spcPts val="0"/>
              </a:spcBef>
              <a:buNone/>
              <a:defRPr>
                <a:solidFill>
                  <a:srgbClr val="6FA8DC"/>
                </a:solidFill>
              </a:defRPr>
            </a:lvl3pPr>
            <a:lvl4pPr lvl="3" algn="r" rtl="0">
              <a:spcBef>
                <a:spcPts val="0"/>
              </a:spcBef>
              <a:buSzPct val="100000"/>
              <a:buNone/>
              <a:defRPr sz="2400">
                <a:solidFill>
                  <a:srgbClr val="6FA8DC"/>
                </a:solidFill>
              </a:defRPr>
            </a:lvl4pPr>
            <a:lvl5pPr lvl="4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5pPr>
            <a:lvl6pPr lvl="5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6pPr>
            <a:lvl7pPr lvl="6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7pPr>
            <a:lvl8pPr lvl="7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8pPr>
            <a:lvl9pPr lvl="8" algn="r" rtl="0">
              <a:spcBef>
                <a:spcPts val="0"/>
              </a:spcBef>
              <a:buClr>
                <a:srgbClr val="6FA8DC"/>
              </a:buClr>
              <a:buSzPct val="100000"/>
              <a:buNone/>
              <a:defRPr sz="2400">
                <a:solidFill>
                  <a:srgbClr val="6FA8DC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9FC5E8"/>
                </a:solidFill>
              </a:rPr>
              <a:t>‹#›</a:t>
            </a:fld>
            <a:endParaRPr lang="en">
              <a:solidFill>
                <a:srgbClr val="9FC5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874625" y="484600"/>
            <a:ext cx="5561999" cy="42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FA8DC"/>
              </a:buClr>
              <a:buSzPct val="100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6FA8DC"/>
              </a:buClr>
              <a:buSzPct val="100000"/>
              <a:buFont typeface="Roboto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6FA8DC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073763"/>
              </a:buClr>
              <a:buSzPct val="100000"/>
              <a:buFont typeface="Roboto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96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9600" b="1">
              <a:solidFill>
                <a:srgbClr val="0B53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8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g"/><Relationship Id="rId5" Type="http://schemas.openxmlformats.org/officeDocument/2006/relationships/image" Target="../media/image49.gif"/><Relationship Id="rId10" Type="http://schemas.openxmlformats.org/officeDocument/2006/relationships/image" Target="../media/image54.png"/><Relationship Id="rId4" Type="http://schemas.openxmlformats.org/officeDocument/2006/relationships/image" Target="../media/image48.jpg"/><Relationship Id="rId9" Type="http://schemas.openxmlformats.org/officeDocument/2006/relationships/image" Target="../media/image5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4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gif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gif"/><Relationship Id="rId5" Type="http://schemas.openxmlformats.org/officeDocument/2006/relationships/image" Target="../media/image5.png"/><Relationship Id="rId10" Type="http://schemas.openxmlformats.org/officeDocument/2006/relationships/image" Target="../media/image17.gif"/><Relationship Id="rId4" Type="http://schemas.openxmlformats.org/officeDocument/2006/relationships/image" Target="../media/image13.jp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9.gif"/><Relationship Id="rId7" Type="http://schemas.openxmlformats.org/officeDocument/2006/relationships/image" Target="../media/image17.gif"/><Relationship Id="rId12" Type="http://schemas.openxmlformats.org/officeDocument/2006/relationships/image" Target="../media/image2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gif"/><Relationship Id="rId5" Type="http://schemas.openxmlformats.org/officeDocument/2006/relationships/image" Target="../media/image16.png"/><Relationship Id="rId10" Type="http://schemas.openxmlformats.org/officeDocument/2006/relationships/image" Target="../media/image23.gif"/><Relationship Id="rId4" Type="http://schemas.openxmlformats.org/officeDocument/2006/relationships/image" Target="../media/image20.gif"/><Relationship Id="rId9" Type="http://schemas.openxmlformats.org/officeDocument/2006/relationships/image" Target="../media/image2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26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gif"/><Relationship Id="rId9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36.gif"/><Relationship Id="rId3" Type="http://schemas.openxmlformats.org/officeDocument/2006/relationships/image" Target="../media/image30.jpg"/><Relationship Id="rId7" Type="http://schemas.openxmlformats.org/officeDocument/2006/relationships/image" Target="../media/image32.gif"/><Relationship Id="rId12" Type="http://schemas.openxmlformats.org/officeDocument/2006/relationships/image" Target="../media/image3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4.gif"/><Relationship Id="rId5" Type="http://schemas.openxmlformats.org/officeDocument/2006/relationships/image" Target="../media/image8.gif"/><Relationship Id="rId10" Type="http://schemas.openxmlformats.org/officeDocument/2006/relationships/image" Target="../media/image33.png"/><Relationship Id="rId4" Type="http://schemas.openxmlformats.org/officeDocument/2006/relationships/image" Target="../media/image7.gif"/><Relationship Id="rId9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26.jpg"/><Relationship Id="rId7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21.png"/><Relationship Id="rId10" Type="http://schemas.openxmlformats.org/officeDocument/2006/relationships/image" Target="../media/image18.gif"/><Relationship Id="rId4" Type="http://schemas.openxmlformats.org/officeDocument/2006/relationships/image" Target="../media/image16.png"/><Relationship Id="rId9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image" Target="../media/image26.jp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gif"/><Relationship Id="rId11" Type="http://schemas.openxmlformats.org/officeDocument/2006/relationships/image" Target="../media/image17.gif"/><Relationship Id="rId5" Type="http://schemas.openxmlformats.org/officeDocument/2006/relationships/image" Target="../media/image38.gif"/><Relationship Id="rId10" Type="http://schemas.openxmlformats.org/officeDocument/2006/relationships/image" Target="../media/image39.gif"/><Relationship Id="rId4" Type="http://schemas.openxmlformats.org/officeDocument/2006/relationships/image" Target="../media/image37.gif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4"/>
          <p:cNvSpPr txBox="1">
            <a:spLocks/>
          </p:cNvSpPr>
          <p:nvPr/>
        </p:nvSpPr>
        <p:spPr>
          <a:xfrm>
            <a:off x="-152400" y="3714750"/>
            <a:ext cx="9144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4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 smtClean="0">
                <a:latin typeface="Montserrat" charset="0"/>
                <a:cs typeface="TH Krub" pitchFamily="2" charset="-34"/>
              </a:rPr>
              <a:t>Data Warehouse :</a:t>
            </a:r>
            <a:br>
              <a:rPr lang="en" sz="3200" dirty="0" smtClean="0">
                <a:latin typeface="Montserrat" charset="0"/>
                <a:cs typeface="TH Krub" pitchFamily="2" charset="-34"/>
              </a:rPr>
            </a:br>
            <a:r>
              <a:rPr lang="en" sz="3200" dirty="0" smtClean="0">
                <a:latin typeface="Montserrat" charset="0"/>
                <a:cs typeface="TH Krub" pitchFamily="2" charset="-34"/>
              </a:rPr>
              <a:t>Case Study Classroom</a:t>
            </a:r>
            <a:r>
              <a:rPr lang="th-TH" sz="3200" dirty="0" smtClean="0">
                <a:latin typeface="Montserrat" charset="0"/>
                <a:cs typeface="TH Krub" pitchFamily="2" charset="-34"/>
              </a:rPr>
              <a:t/>
            </a:r>
            <a:br>
              <a:rPr lang="th-TH" sz="3200" dirty="0" smtClean="0">
                <a:latin typeface="Montserrat" charset="0"/>
                <a:cs typeface="TH Krub" pitchFamily="2" charset="-34"/>
              </a:rPr>
            </a:br>
            <a:r>
              <a:rPr lang="en" sz="3200" dirty="0" smtClean="0">
                <a:latin typeface="Montserrat" charset="0"/>
                <a:cs typeface="TH Krub" pitchFamily="2" charset="-34"/>
              </a:rPr>
              <a:t> Management System</a:t>
            </a:r>
            <a:r>
              <a:rPr lang="en" sz="3100" dirty="0" smtClean="0">
                <a:latin typeface="Montserrat" charset="0"/>
              </a:rPr>
              <a:t/>
            </a:r>
            <a:br>
              <a:rPr lang="en" sz="3100" dirty="0" smtClean="0">
                <a:latin typeface="Montserrat" charset="0"/>
              </a:rPr>
            </a:br>
            <a:r>
              <a:rPr lang="en" sz="3600" dirty="0" smtClean="0">
                <a:latin typeface="TH Sarabun New" pitchFamily="34" charset="-34"/>
                <a:cs typeface="TH Sarabun New" pitchFamily="34" charset="-34"/>
              </a:rPr>
              <a:t>(</a:t>
            </a:r>
            <a:r>
              <a:rPr lang="th-TH" sz="3600" dirty="0" smtClean="0">
                <a:latin typeface="TH Sarabun New" pitchFamily="34" charset="-34"/>
                <a:cs typeface="TH Sarabun New" pitchFamily="34" charset="-34"/>
              </a:rPr>
              <a:t>ระบบคลังข้อมูล </a:t>
            </a:r>
            <a:r>
              <a:rPr lang="en-US" sz="3600" dirty="0" smtClean="0">
                <a:latin typeface="TH Sarabun New" pitchFamily="34" charset="-34"/>
                <a:cs typeface="TH Sarabun New" pitchFamily="34" charset="-34"/>
              </a:rPr>
              <a:t>: </a:t>
            </a:r>
            <a:r>
              <a:rPr lang="th-TH" sz="3600" dirty="0" smtClean="0">
                <a:latin typeface="TH Sarabun New" pitchFamily="34" charset="-34"/>
                <a:cs typeface="TH Sarabun New" pitchFamily="34" charset="-34"/>
              </a:rPr>
              <a:t>กรณีศึกษาระบบการจัดการห้องเรียน</a:t>
            </a:r>
            <a:r>
              <a:rPr lang="en" sz="3600" dirty="0" smtClean="0">
                <a:latin typeface="TH Sarabun New" pitchFamily="34" charset="-34"/>
                <a:cs typeface="TH Sarabun New" pitchFamily="34" charset="-34"/>
              </a:rPr>
              <a:t>)</a:t>
            </a:r>
            <a:endParaRPr lang="th-TH" sz="3600" dirty="0" smtClean="0">
              <a:latin typeface="TH Sarabun New" pitchFamily="34" charset="-34"/>
              <a:cs typeface="TH Sarabun New" pitchFamily="34" charset="-34"/>
            </a:endParaRPr>
          </a:p>
          <a:p>
            <a:r>
              <a:rPr lang="th-TH" sz="2800" b="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อาจารย์ที่ปรึกษาโครงงาน อาจารย์ ธนพล พึ่งตัวเอง</a:t>
            </a:r>
            <a:endParaRPr lang="en" sz="2800" b="0" dirty="0">
              <a:solidFill>
                <a:schemeClr val="accent1">
                  <a:lumMod val="40000"/>
                  <a:lumOff val="6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2667000" y="895350"/>
            <a:ext cx="5268773" cy="836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ขอบเขต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0B5394"/>
                </a:solidFill>
              </a:rPr>
              <a:t>10</a:t>
            </a:r>
            <a:endParaRPr lang="en" dirty="0">
              <a:solidFill>
                <a:srgbClr val="0B5394"/>
              </a:solidFill>
            </a:endParaRPr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4038599" y="2876550"/>
            <a:ext cx="3912395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ฐานข้อมูลที่เก็บข้อมูลการใช้ห้องเรียน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3429000" y="2419350"/>
            <a:ext cx="451485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ฐานข้อมูลที่เก็บข้อมูลของระบบงานทะเบียน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1691" y="1593295"/>
            <a:ext cx="23278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1.3.3 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ระบบฐานข้อมูล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  1.3.3.1 </a:t>
            </a:r>
            <a:r>
              <a:rPr lang="th-TH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ระบบฐานข้อมูล</a:t>
            </a: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2286000" y="3333750"/>
            <a:ext cx="5657849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ฐานข้อมูลห้องเรียนอัจฉริยะเก็บข้อมูลจราจรคอมพิวเตอร์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73119" y="1581150"/>
            <a:ext cx="23278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1.3.3 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ระบบฐานข้อมูล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         1.3.3.2 </a:t>
            </a:r>
            <a:r>
              <a:rPr lang="th-TH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คลังข้อมูล</a:t>
            </a:r>
          </a:p>
        </p:txBody>
      </p:sp>
      <p:grpSp>
        <p:nvGrpSpPr>
          <p:cNvPr id="5" name="กลุ่ม 4"/>
          <p:cNvGrpSpPr/>
          <p:nvPr/>
        </p:nvGrpSpPr>
        <p:grpSpPr>
          <a:xfrm>
            <a:off x="1676400" y="2495550"/>
            <a:ext cx="6038568" cy="1888864"/>
            <a:chOff x="1676400" y="2495550"/>
            <a:chExt cx="6038568" cy="1888864"/>
          </a:xfrm>
        </p:grpSpPr>
        <p:grpSp>
          <p:nvGrpSpPr>
            <p:cNvPr id="9" name="กลุ่ม 8"/>
            <p:cNvGrpSpPr/>
            <p:nvPr/>
          </p:nvGrpSpPr>
          <p:grpSpPr>
            <a:xfrm>
              <a:off x="1676400" y="2495550"/>
              <a:ext cx="5486398" cy="1888864"/>
              <a:chOff x="1850560" y="2419350"/>
              <a:chExt cx="5486398" cy="1888864"/>
            </a:xfrm>
          </p:grpSpPr>
          <p:grpSp>
            <p:nvGrpSpPr>
              <p:cNvPr id="10" name="กลุ่ม 9"/>
              <p:cNvGrpSpPr/>
              <p:nvPr/>
            </p:nvGrpSpPr>
            <p:grpSpPr>
              <a:xfrm>
                <a:off x="1850560" y="2419350"/>
                <a:ext cx="2601498" cy="1888864"/>
                <a:chOff x="1460626" y="2419350"/>
                <a:chExt cx="2601498" cy="1888864"/>
              </a:xfrm>
            </p:grpSpPr>
            <p:sp>
              <p:nvSpPr>
                <p:cNvPr id="13" name="สี่เหลี่ยมผืนผ้ามุมมน 12"/>
                <p:cNvSpPr/>
                <p:nvPr/>
              </p:nvSpPr>
              <p:spPr>
                <a:xfrm>
                  <a:off x="1460626" y="2724150"/>
                  <a:ext cx="2601498" cy="1584064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th-TH" dirty="0"/>
                </a:p>
              </p:txBody>
            </p:sp>
            <p:grpSp>
              <p:nvGrpSpPr>
                <p:cNvPr id="14" name="กลุ่ม 13"/>
                <p:cNvGrpSpPr/>
                <p:nvPr/>
              </p:nvGrpSpPr>
              <p:grpSpPr>
                <a:xfrm>
                  <a:off x="1460626" y="2876550"/>
                  <a:ext cx="1042273" cy="841177"/>
                  <a:chOff x="1460626" y="2876550"/>
                  <a:chExt cx="1042273" cy="841177"/>
                </a:xfrm>
              </p:grpSpPr>
              <p:pic>
                <p:nvPicPr>
                  <p:cNvPr id="22" name="รูปภาพ 21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2876550"/>
                    <a:ext cx="610727" cy="610728"/>
                  </a:xfrm>
                  <a:prstGeom prst="rect">
                    <a:avLst/>
                  </a:prstGeom>
                </p:spPr>
              </p:pic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1460626" y="3409950"/>
                    <a:ext cx="104227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dirty="0" smtClean="0">
                        <a:solidFill>
                          <a:schemeClr val="bg1"/>
                        </a:solidFill>
                        <a:latin typeface="TH Sarabun New" pitchFamily="34" charset="-34"/>
                        <a:cs typeface="TH Sarabun New" pitchFamily="34" charset="-34"/>
                      </a:rPr>
                      <a:t>ระบบงานทะเบียน</a:t>
                    </a:r>
                    <a:endParaRPr lang="th-TH" dirty="0">
                      <a:solidFill>
                        <a:schemeClr val="bg1"/>
                      </a:solidFill>
                      <a:latin typeface="TH Sarabun New" pitchFamily="34" charset="-34"/>
                      <a:cs typeface="TH Sarabun New" pitchFamily="34" charset="-34"/>
                    </a:endParaRPr>
                  </a:p>
                </p:txBody>
              </p:sp>
            </p:grpSp>
            <p:grpSp>
              <p:nvGrpSpPr>
                <p:cNvPr id="15" name="กลุ่ม 14"/>
                <p:cNvGrpSpPr/>
                <p:nvPr/>
              </p:nvGrpSpPr>
              <p:grpSpPr>
                <a:xfrm>
                  <a:off x="2287127" y="3409950"/>
                  <a:ext cx="915635" cy="898264"/>
                  <a:chOff x="3886145" y="3121286"/>
                  <a:chExt cx="915635" cy="898264"/>
                </a:xfrm>
              </p:grpSpPr>
              <p:pic>
                <p:nvPicPr>
                  <p:cNvPr id="20" name="รูปภาพ 19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38600" y="3121286"/>
                    <a:ext cx="610727" cy="610728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3886145" y="3711773"/>
                    <a:ext cx="91563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dirty="0" smtClean="0">
                        <a:solidFill>
                          <a:schemeClr val="bg1"/>
                        </a:solidFill>
                        <a:latin typeface="TH Sarabun New" pitchFamily="34" charset="-34"/>
                        <a:cs typeface="TH Sarabun New" pitchFamily="34" charset="-34"/>
                      </a:rPr>
                      <a:t>การใช้ห้องเรียน</a:t>
                    </a:r>
                    <a:endParaRPr lang="th-TH" dirty="0">
                      <a:solidFill>
                        <a:schemeClr val="bg1"/>
                      </a:solidFill>
                      <a:latin typeface="TH Sarabun New" pitchFamily="34" charset="-34"/>
                      <a:cs typeface="TH Sarabun New" pitchFamily="34" charset="-34"/>
                    </a:endParaRPr>
                  </a:p>
                </p:txBody>
              </p:sp>
            </p:grpSp>
            <p:grpSp>
              <p:nvGrpSpPr>
                <p:cNvPr id="16" name="กลุ่ม 15"/>
                <p:cNvGrpSpPr/>
                <p:nvPr/>
              </p:nvGrpSpPr>
              <p:grpSpPr>
                <a:xfrm>
                  <a:off x="3050309" y="2873573"/>
                  <a:ext cx="1011815" cy="841741"/>
                  <a:chOff x="2923655" y="2875986"/>
                  <a:chExt cx="1011815" cy="841741"/>
                </a:xfrm>
              </p:grpSpPr>
              <p:pic>
                <p:nvPicPr>
                  <p:cNvPr id="18" name="รูปภาพ 17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24200" y="2875986"/>
                    <a:ext cx="610727" cy="610728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923655" y="3409950"/>
                    <a:ext cx="101181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th-TH" dirty="0" smtClean="0">
                        <a:solidFill>
                          <a:schemeClr val="bg1"/>
                        </a:solidFill>
                        <a:latin typeface="TH Sarabun New" pitchFamily="34" charset="-34"/>
                        <a:cs typeface="TH Sarabun New" pitchFamily="34" charset="-34"/>
                      </a:rPr>
                      <a:t>ห้องเรียนอัจฉริยะ</a:t>
                    </a:r>
                    <a:endParaRPr lang="th-TH" dirty="0">
                      <a:solidFill>
                        <a:schemeClr val="bg1"/>
                      </a:solidFill>
                      <a:latin typeface="TH Sarabun New" pitchFamily="34" charset="-34"/>
                      <a:cs typeface="TH Sarabun New" pitchFamily="34" charset="-34"/>
                    </a:endParaRPr>
                  </a:p>
                </p:txBody>
              </p:sp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2017536" y="2419350"/>
                  <a:ext cx="17924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H Sarabun New" pitchFamily="34" charset="-34"/>
                      <a:cs typeface="TH Sarabun New" pitchFamily="34" charset="-34"/>
                    </a:rPr>
                    <a:t>Data Warehouse</a:t>
                  </a:r>
                  <a:endParaRPr lang="th-TH" sz="2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 New" pitchFamily="34" charset="-34"/>
                    <a:cs typeface="TH Sarabun New" pitchFamily="34" charset="-34"/>
                  </a:endParaRPr>
                </a:p>
              </p:txBody>
            </p:sp>
          </p:grpSp>
          <p:sp>
            <p:nvSpPr>
              <p:cNvPr id="11" name="ลูกศรขวา 10"/>
              <p:cNvSpPr/>
              <p:nvPr/>
            </p:nvSpPr>
            <p:spPr>
              <a:xfrm>
                <a:off x="4707017" y="3278772"/>
                <a:ext cx="725122" cy="474819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pic>
            <p:nvPicPr>
              <p:cNvPr id="12" name="รูปภาพ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6925" y="2964857"/>
                <a:ext cx="1690033" cy="96133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pic>
          <p:nvPicPr>
            <p:cNvPr id="4" name="รูปภาพ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3079">
              <a:off x="6192770" y="3642631"/>
              <a:ext cx="1522198" cy="6279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6" name="คำบรรยายภาพแบบวงรี 5"/>
          <p:cNvSpPr/>
          <p:nvPr/>
        </p:nvSpPr>
        <p:spPr>
          <a:xfrm>
            <a:off x="3317151" y="3732245"/>
            <a:ext cx="1033869" cy="660242"/>
          </a:xfrm>
          <a:prstGeom prst="wedgeEllipseCallout">
            <a:avLst>
              <a:gd name="adj1" fmla="val -70264"/>
              <a:gd name="adj2" fmla="val -1799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Support Web apps</a:t>
            </a:r>
            <a:endParaRPr lang="th-TH" dirty="0">
              <a:solidFill>
                <a:srgbClr val="FF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7" name="คำบรรยายภาพแบบวงรี 26"/>
          <p:cNvSpPr/>
          <p:nvPr/>
        </p:nvSpPr>
        <p:spPr>
          <a:xfrm>
            <a:off x="762000" y="2773237"/>
            <a:ext cx="1033869" cy="660242"/>
          </a:xfrm>
          <a:prstGeom prst="wedgeEllipseCallout">
            <a:avLst>
              <a:gd name="adj1" fmla="val 74932"/>
              <a:gd name="adj2" fmla="val 23551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Does not </a:t>
            </a:r>
            <a:r>
              <a:rPr lang="en-US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support </a:t>
            </a:r>
            <a:r>
              <a:rPr lang="en-US" dirty="0" smtClean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Web </a:t>
            </a:r>
            <a:r>
              <a:rPr lang="en-US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apps</a:t>
            </a:r>
            <a:endParaRPr lang="th-TH" dirty="0">
              <a:solidFill>
                <a:srgbClr val="FF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8" name="คำบรรยายภาพแบบวงรี 27"/>
          <p:cNvSpPr/>
          <p:nvPr/>
        </p:nvSpPr>
        <p:spPr>
          <a:xfrm>
            <a:off x="4100215" y="2419350"/>
            <a:ext cx="1033869" cy="660242"/>
          </a:xfrm>
          <a:prstGeom prst="wedgeEllipseCallout">
            <a:avLst>
              <a:gd name="adj1" fmla="val -68053"/>
              <a:gd name="adj2" fmla="val 50096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  <a:latin typeface="TH Sarabun New" pitchFamily="34" charset="-34"/>
                <a:cs typeface="TH Sarabun New" pitchFamily="34" charset="-34"/>
              </a:rPr>
              <a:t>Does not support Web apps</a:t>
            </a:r>
            <a:endParaRPr lang="th-TH" dirty="0">
              <a:solidFill>
                <a:srgbClr val="FF0000"/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330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2" grpId="0" build="allAtOnce"/>
      <p:bldP spid="7" grpId="0" animBg="1"/>
      <p:bldP spid="7" grpId="1" animBg="1"/>
      <p:bldP spid="6" grpId="0" animBg="1"/>
      <p:bldP spid="27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2667000" y="1276350"/>
            <a:ext cx="5268773" cy="836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ขอบเขต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0B5394"/>
                </a:solidFill>
              </a:rPr>
              <a:t>11</a:t>
            </a:r>
            <a:endParaRPr lang="en" dirty="0">
              <a:solidFill>
                <a:srgbClr val="0B5394"/>
              </a:solidFill>
            </a:endParaRPr>
          </a:p>
        </p:txBody>
      </p:sp>
      <p:sp>
        <p:nvSpPr>
          <p:cNvPr id="3" name="สี่เหลี่ยมผืนผ้ามุมมน 2"/>
          <p:cNvSpPr/>
          <p:nvPr/>
        </p:nvSpPr>
        <p:spPr>
          <a:xfrm>
            <a:off x="3886201" y="2876550"/>
            <a:ext cx="4064794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เว็บ</a:t>
            </a:r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แอปพลิเคชั่นมีระบบการยืนยันตัวตน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3962400" y="2419350"/>
            <a:ext cx="398145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เว็บ</a:t>
            </a:r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แอปพลิเคชั่นรองรับทุกขนาดหน้าจอ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1691" y="1974295"/>
            <a:ext cx="2337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1.3.4 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เว็บแอปพลิเคชั่น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2819400" y="3333750"/>
            <a:ext cx="5124449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เว็บ</a:t>
            </a:r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แอปพลิเคชั่นไม่รองรับการแสดงผลแบบเวลาจริง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05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2971800" y="-19050"/>
            <a:ext cx="5268773" cy="836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/>
            <a:r>
              <a:rPr lang="th-TH" sz="4800" dirty="0">
                <a:latin typeface="TH Sarabun New" pitchFamily="34" charset="-34"/>
                <a:cs typeface="TH Sarabun New" pitchFamily="34" charset="-34"/>
              </a:rPr>
              <a:t>วิธีการ</a:t>
            </a:r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ดำเนินการ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0B5394"/>
                </a:solidFill>
              </a:rPr>
              <a:t>12</a:t>
            </a:r>
            <a:endParaRPr lang="en" dirty="0">
              <a:solidFill>
                <a:srgbClr val="0B5394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03186"/>
            <a:ext cx="5945147" cy="383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91000" y="445353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และ</a:t>
            </a:r>
            <a:r>
              <a:rPr lang="th-TH" sz="4800" b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แผนการดำเนินงาน</a:t>
            </a:r>
            <a:endParaRPr lang="th-TH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04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3657600" y="1123950"/>
            <a:ext cx="5268773" cy="836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ประโยชน์ที่คาดว่าจะได้รับ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0B5394"/>
                </a:solidFill>
              </a:rPr>
              <a:t>13</a:t>
            </a:r>
            <a:endParaRPr lang="en" dirty="0">
              <a:solidFill>
                <a:srgbClr val="0B5394"/>
              </a:solidFill>
            </a:endParaRPr>
          </a:p>
        </p:txBody>
      </p:sp>
      <p:sp>
        <p:nvSpPr>
          <p:cNvPr id="5" name="สี่เหลี่ยมผืนผ้ามุมมน 4"/>
          <p:cNvSpPr/>
          <p:nvPr/>
        </p:nvSpPr>
        <p:spPr>
          <a:xfrm>
            <a:off x="5257800" y="2038350"/>
            <a:ext cx="3553816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จัดการ</a:t>
            </a:r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ปัญหาด้านข้อมูลจำนวน</a:t>
            </a:r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มาก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สี่เหลี่ยมผืนผ้ามุมมน 5"/>
          <p:cNvSpPr/>
          <p:nvPr/>
        </p:nvSpPr>
        <p:spPr>
          <a:xfrm>
            <a:off x="5334000" y="2495550"/>
            <a:ext cx="3477616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แก้ไขการใช้ห้องเรียนที่ทับซ้อนกัน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สี่เหลี่ยมผืนผ้ามุมมน 6"/>
          <p:cNvSpPr/>
          <p:nvPr/>
        </p:nvSpPr>
        <p:spPr>
          <a:xfrm>
            <a:off x="3886200" y="2952750"/>
            <a:ext cx="4925416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แสดง</a:t>
            </a:r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ข้อมูลในรูปแบบที่ง่ายต่อการดูและวิเคราะห์ 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3886200" y="3409950"/>
            <a:ext cx="4925416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จัดเก็บข้อมูลการ</a:t>
            </a:r>
            <a:r>
              <a:rPr lang="th-TH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ใช้</a:t>
            </a:r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ห้องเรียนในรูปแบบคลังข้อมูล</a:t>
            </a:r>
            <a:endParaRPr lang="th-TH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14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76200" y="1942950"/>
            <a:ext cx="1905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h-TH" sz="3200" dirty="0" smtClean="0">
                <a:latin typeface="TH Sarabun New" pitchFamily="34" charset="-34"/>
                <a:cs typeface="TH Sarabun New" pitchFamily="34" charset="-34"/>
              </a:rPr>
              <a:t>ทรัพยากรที่ใช้</a:t>
            </a:r>
            <a:endParaRPr lang="en" sz="3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14</a:t>
            </a:r>
            <a:endParaRPr lang="en" dirty="0"/>
          </a:p>
        </p:txBody>
      </p:sp>
      <p:grpSp>
        <p:nvGrpSpPr>
          <p:cNvPr id="9" name="กลุ่ม 8"/>
          <p:cNvGrpSpPr/>
          <p:nvPr/>
        </p:nvGrpSpPr>
        <p:grpSpPr>
          <a:xfrm>
            <a:off x="4021126" y="2848406"/>
            <a:ext cx="1856944" cy="1856944"/>
            <a:chOff x="4021126" y="2881007"/>
            <a:chExt cx="1856944" cy="1856944"/>
          </a:xfrm>
        </p:grpSpPr>
        <p:sp>
          <p:nvSpPr>
            <p:cNvPr id="156" name="Shape 156"/>
            <p:cNvSpPr/>
            <p:nvPr/>
          </p:nvSpPr>
          <p:spPr>
            <a:xfrm rot="5400000" flipH="1">
              <a:off x="4021126" y="2881007"/>
              <a:ext cx="1856944" cy="1856944"/>
            </a:xfrm>
            <a:prstGeom prst="teardrop">
              <a:avLst>
                <a:gd name="adj" fmla="val 100000"/>
              </a:avLst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4" name="รูปภาพ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073" y="3041546"/>
              <a:ext cx="1543050" cy="1229026"/>
            </a:xfrm>
            <a:prstGeom prst="rect">
              <a:avLst/>
            </a:prstGeom>
          </p:spPr>
        </p:pic>
      </p:grpSp>
      <p:grpSp>
        <p:nvGrpSpPr>
          <p:cNvPr id="10" name="กลุ่ม 9"/>
          <p:cNvGrpSpPr/>
          <p:nvPr/>
        </p:nvGrpSpPr>
        <p:grpSpPr>
          <a:xfrm>
            <a:off x="6011839" y="2848406"/>
            <a:ext cx="1550105" cy="1550105"/>
            <a:chOff x="6011839" y="2881007"/>
            <a:chExt cx="1550105" cy="1550105"/>
          </a:xfrm>
        </p:grpSpPr>
        <p:sp>
          <p:nvSpPr>
            <p:cNvPr id="158" name="Shape 158"/>
            <p:cNvSpPr/>
            <p:nvPr/>
          </p:nvSpPr>
          <p:spPr>
            <a:xfrm flipH="1">
              <a:off x="6011839" y="2881007"/>
              <a:ext cx="1550105" cy="1550105"/>
            </a:xfrm>
            <a:prstGeom prst="teardrop">
              <a:avLst>
                <a:gd name="adj" fmla="val 100000"/>
              </a:avLst>
            </a:prstGeom>
            <a:solidFill>
              <a:srgbClr val="6FA8D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" name="รูปภาพ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468" y="3245515"/>
              <a:ext cx="1282846" cy="697835"/>
            </a:xfrm>
            <a:prstGeom prst="rect">
              <a:avLst/>
            </a:prstGeom>
          </p:spPr>
        </p:pic>
      </p:grpSp>
      <p:grpSp>
        <p:nvGrpSpPr>
          <p:cNvPr id="8" name="กลุ่ม 7"/>
          <p:cNvGrpSpPr/>
          <p:nvPr/>
        </p:nvGrpSpPr>
        <p:grpSpPr>
          <a:xfrm>
            <a:off x="6011691" y="1431658"/>
            <a:ext cx="1282846" cy="1282846"/>
            <a:chOff x="6011691" y="1464259"/>
            <a:chExt cx="1282846" cy="1282846"/>
          </a:xfrm>
        </p:grpSpPr>
        <p:sp>
          <p:nvSpPr>
            <p:cNvPr id="157" name="Shape 157"/>
            <p:cNvSpPr/>
            <p:nvPr/>
          </p:nvSpPr>
          <p:spPr>
            <a:xfrm rot="10800000">
              <a:off x="6011691" y="1464259"/>
              <a:ext cx="1282846" cy="1282846"/>
            </a:xfrm>
            <a:prstGeom prst="teardrop">
              <a:avLst>
                <a:gd name="adj" fmla="val 100000"/>
              </a:avLst>
            </a:prstGeom>
            <a:solidFill>
              <a:srgbClr val="9FC5E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6" name="รูปภาพ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1816076"/>
              <a:ext cx="615988" cy="579212"/>
            </a:xfrm>
            <a:prstGeom prst="rect">
              <a:avLst/>
            </a:prstGeom>
          </p:spPr>
        </p:pic>
      </p:grpSp>
      <p:grpSp>
        <p:nvGrpSpPr>
          <p:cNvPr id="12" name="กลุ่ม 11"/>
          <p:cNvGrpSpPr/>
          <p:nvPr/>
        </p:nvGrpSpPr>
        <p:grpSpPr>
          <a:xfrm>
            <a:off x="3556671" y="393221"/>
            <a:ext cx="2321400" cy="2321400"/>
            <a:chOff x="3556671" y="393221"/>
            <a:chExt cx="2321400" cy="2321400"/>
          </a:xfrm>
        </p:grpSpPr>
        <p:sp>
          <p:nvSpPr>
            <p:cNvPr id="155" name="Shape 155"/>
            <p:cNvSpPr/>
            <p:nvPr/>
          </p:nvSpPr>
          <p:spPr>
            <a:xfrm rot="5400000">
              <a:off x="3556671" y="393221"/>
              <a:ext cx="2321400" cy="2321400"/>
            </a:xfrm>
            <a:prstGeom prst="teardrop">
              <a:avLst>
                <a:gd name="adj" fmla="val 100000"/>
              </a:avLst>
            </a:prstGeom>
            <a:solidFill>
              <a:srgbClr val="0B539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968" y="660115"/>
              <a:ext cx="1453923" cy="178761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3875" y="2095350"/>
            <a:ext cx="1712400" cy="857400"/>
          </a:xfrm>
        </p:spPr>
        <p:txBody>
          <a:bodyPr/>
          <a:lstStyle/>
          <a:p>
            <a:pPr algn="ctr"/>
            <a:r>
              <a:rPr lang="th-TH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ถาม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/</a:t>
            </a:r>
            <a:r>
              <a:rPr lang="th-TH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ตอบ</a:t>
            </a:r>
            <a:endParaRPr lang="th-TH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15</a:t>
            </a:r>
            <a:endParaRPr lang="en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04950"/>
            <a:ext cx="5606230" cy="22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20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รูปแบบอิสระ 25"/>
          <p:cNvSpPr/>
          <p:nvPr/>
        </p:nvSpPr>
        <p:spPr>
          <a:xfrm flipV="1">
            <a:off x="3807619" y="2140700"/>
            <a:ext cx="2543175" cy="2031250"/>
          </a:xfrm>
          <a:custGeom>
            <a:avLst/>
            <a:gdLst>
              <a:gd name="connsiteX0" fmla="*/ 0 w 2673639"/>
              <a:gd name="connsiteY0" fmla="*/ 91674 h 2125085"/>
              <a:gd name="connsiteX1" fmla="*/ 1314450 w 2673639"/>
              <a:gd name="connsiteY1" fmla="*/ 113105 h 2125085"/>
              <a:gd name="connsiteX2" fmla="*/ 1993106 w 2673639"/>
              <a:gd name="connsiteY2" fmla="*/ 1213243 h 2125085"/>
              <a:gd name="connsiteX3" fmla="*/ 1707356 w 2673639"/>
              <a:gd name="connsiteY3" fmla="*/ 1813318 h 2125085"/>
              <a:gd name="connsiteX4" fmla="*/ 2336006 w 2673639"/>
              <a:gd name="connsiteY4" fmla="*/ 1841893 h 212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639" h="2125085">
                <a:moveTo>
                  <a:pt x="0" y="91674"/>
                </a:moveTo>
                <a:cubicBezTo>
                  <a:pt x="491133" y="8925"/>
                  <a:pt x="982266" y="-73823"/>
                  <a:pt x="1314450" y="113105"/>
                </a:cubicBezTo>
                <a:cubicBezTo>
                  <a:pt x="1646634" y="300033"/>
                  <a:pt x="1927622" y="929874"/>
                  <a:pt x="1993106" y="1213243"/>
                </a:cubicBezTo>
                <a:cubicBezTo>
                  <a:pt x="2058590" y="1496612"/>
                  <a:pt x="1650206" y="1708543"/>
                  <a:pt x="1707356" y="1813318"/>
                </a:cubicBezTo>
                <a:cubicBezTo>
                  <a:pt x="1764506" y="1918093"/>
                  <a:pt x="3349228" y="2441968"/>
                  <a:pt x="2336006" y="1841893"/>
                </a:cubicBezTo>
              </a:path>
            </a:pathLst>
          </a:cu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รูปแบบอิสระ 24"/>
          <p:cNvSpPr/>
          <p:nvPr/>
        </p:nvSpPr>
        <p:spPr>
          <a:xfrm>
            <a:off x="3857625" y="775535"/>
            <a:ext cx="2543175" cy="2062783"/>
          </a:xfrm>
          <a:custGeom>
            <a:avLst/>
            <a:gdLst>
              <a:gd name="connsiteX0" fmla="*/ 0 w 2673639"/>
              <a:gd name="connsiteY0" fmla="*/ 91674 h 2125085"/>
              <a:gd name="connsiteX1" fmla="*/ 1314450 w 2673639"/>
              <a:gd name="connsiteY1" fmla="*/ 113105 h 2125085"/>
              <a:gd name="connsiteX2" fmla="*/ 1993106 w 2673639"/>
              <a:gd name="connsiteY2" fmla="*/ 1213243 h 2125085"/>
              <a:gd name="connsiteX3" fmla="*/ 1707356 w 2673639"/>
              <a:gd name="connsiteY3" fmla="*/ 1813318 h 2125085"/>
              <a:gd name="connsiteX4" fmla="*/ 2336006 w 2673639"/>
              <a:gd name="connsiteY4" fmla="*/ 1841893 h 212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3639" h="2125085">
                <a:moveTo>
                  <a:pt x="0" y="91674"/>
                </a:moveTo>
                <a:cubicBezTo>
                  <a:pt x="491133" y="8925"/>
                  <a:pt x="982266" y="-73823"/>
                  <a:pt x="1314450" y="113105"/>
                </a:cubicBezTo>
                <a:cubicBezTo>
                  <a:pt x="1646634" y="300033"/>
                  <a:pt x="1927622" y="929874"/>
                  <a:pt x="1993106" y="1213243"/>
                </a:cubicBezTo>
                <a:cubicBezTo>
                  <a:pt x="2058590" y="1496612"/>
                  <a:pt x="1650206" y="1708543"/>
                  <a:pt x="1707356" y="1813318"/>
                </a:cubicBezTo>
                <a:cubicBezTo>
                  <a:pt x="1764506" y="1918093"/>
                  <a:pt x="3349228" y="2441968"/>
                  <a:pt x="2336006" y="1841893"/>
                </a:cubicBezTo>
              </a:path>
            </a:pathLst>
          </a:cu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1733550"/>
            <a:ext cx="2057399" cy="857400"/>
          </a:xfrm>
        </p:spPr>
        <p:txBody>
          <a:bodyPr/>
          <a:lstStyle/>
          <a:p>
            <a:pPr algn="ctr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Data Warehouse</a:t>
            </a:r>
            <a:endParaRPr lang="th-TH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16</a:t>
            </a:r>
            <a:endParaRPr lang="en" dirty="0"/>
          </a:p>
        </p:txBody>
      </p:sp>
      <p:grpSp>
        <p:nvGrpSpPr>
          <p:cNvPr id="17" name="กลุ่ม 16"/>
          <p:cNvGrpSpPr/>
          <p:nvPr/>
        </p:nvGrpSpPr>
        <p:grpSpPr>
          <a:xfrm>
            <a:off x="2590800" y="1914660"/>
            <a:ext cx="944386" cy="1009383"/>
            <a:chOff x="3780015" y="1838405"/>
            <a:chExt cx="944386" cy="1009383"/>
          </a:xfrm>
        </p:grpSpPr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015" y="1838405"/>
              <a:ext cx="766636" cy="509525"/>
            </a:xfrm>
            <a:prstGeom prst="rect">
              <a:avLst/>
            </a:prstGeom>
          </p:spPr>
        </p:pic>
        <p:pic>
          <p:nvPicPr>
            <p:cNvPr id="14" name="รูปภาพ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1" y="2085788"/>
              <a:ext cx="762000" cy="762000"/>
            </a:xfrm>
            <a:prstGeom prst="rect">
              <a:avLst/>
            </a:prstGeom>
          </p:spPr>
        </p:pic>
      </p:grpSp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41" y="1900106"/>
            <a:ext cx="1178490" cy="1178490"/>
          </a:xfrm>
          <a:prstGeom prst="rect">
            <a:avLst/>
          </a:prstGeom>
        </p:spPr>
      </p:pic>
      <p:grpSp>
        <p:nvGrpSpPr>
          <p:cNvPr id="18" name="กลุ่ม 17"/>
          <p:cNvGrpSpPr/>
          <p:nvPr/>
        </p:nvGrpSpPr>
        <p:grpSpPr>
          <a:xfrm>
            <a:off x="2590800" y="327484"/>
            <a:ext cx="1027146" cy="1098088"/>
            <a:chOff x="3742625" y="159440"/>
            <a:chExt cx="1027146" cy="1098088"/>
          </a:xfrm>
        </p:grpSpPr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625" y="159440"/>
              <a:ext cx="1027146" cy="602966"/>
            </a:xfrm>
            <a:prstGeom prst="rect">
              <a:avLst/>
            </a:prstGeom>
          </p:spPr>
        </p:pic>
        <p:pic>
          <p:nvPicPr>
            <p:cNvPr id="16" name="รูปภาพ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883" y="495528"/>
              <a:ext cx="762000" cy="762000"/>
            </a:xfrm>
            <a:prstGeom prst="rect">
              <a:avLst/>
            </a:prstGeom>
          </p:spPr>
        </p:pic>
      </p:grpSp>
      <p:grpSp>
        <p:nvGrpSpPr>
          <p:cNvPr id="19" name="กลุ่ม 18"/>
          <p:cNvGrpSpPr/>
          <p:nvPr/>
        </p:nvGrpSpPr>
        <p:grpSpPr>
          <a:xfrm>
            <a:off x="2743200" y="3595640"/>
            <a:ext cx="853754" cy="1060189"/>
            <a:chOff x="3966022" y="3446546"/>
            <a:chExt cx="853754" cy="1060189"/>
          </a:xfrm>
        </p:grpSpPr>
        <p:pic>
          <p:nvPicPr>
            <p:cNvPr id="12" name="รูปภาพ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022" y="3446546"/>
              <a:ext cx="682178" cy="545743"/>
            </a:xfrm>
            <a:prstGeom prst="rect">
              <a:avLst/>
            </a:prstGeom>
          </p:spPr>
        </p:pic>
        <p:pic>
          <p:nvPicPr>
            <p:cNvPr id="15" name="รูปภาพ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776" y="3744735"/>
              <a:ext cx="762000" cy="762000"/>
            </a:xfrm>
            <a:prstGeom prst="rect">
              <a:avLst/>
            </a:prstGeom>
          </p:spPr>
        </p:pic>
      </p:grpSp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85" y="3486150"/>
            <a:ext cx="1311630" cy="131163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56236"/>
            <a:ext cx="1371600" cy="1148714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76" y="1900106"/>
            <a:ext cx="914400" cy="914400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682" y="1885950"/>
            <a:ext cx="1885824" cy="1182926"/>
          </a:xfrm>
          <a:prstGeom prst="rect">
            <a:avLst/>
          </a:prstGeom>
        </p:spPr>
      </p:pic>
      <p:cxnSp>
        <p:nvCxnSpPr>
          <p:cNvPr id="22" name="ตัวเชื่อมต่อตรง 21"/>
          <p:cNvCxnSpPr/>
          <p:nvPr/>
        </p:nvCxnSpPr>
        <p:spPr>
          <a:xfrm>
            <a:off x="3819631" y="2495550"/>
            <a:ext cx="1057169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รูปภาพ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24050"/>
            <a:ext cx="1143000" cy="1143000"/>
          </a:xfrm>
          <a:prstGeom prst="rect">
            <a:avLst/>
          </a:prstGeom>
        </p:spPr>
      </p:pic>
      <p:cxnSp>
        <p:nvCxnSpPr>
          <p:cNvPr id="28" name="ตัวเชื่อมต่อตรง 27"/>
          <p:cNvCxnSpPr/>
          <p:nvPr/>
        </p:nvCxnSpPr>
        <p:spPr>
          <a:xfrm>
            <a:off x="6629400" y="2479794"/>
            <a:ext cx="1066800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15325" y="3100685"/>
            <a:ext cx="13185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Warehouse</a:t>
            </a:r>
            <a:endParaRPr lang="th-TH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88" y="1561974"/>
            <a:ext cx="1924176" cy="1924176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044572"/>
            <a:ext cx="1428750" cy="142875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3" y="285750"/>
            <a:ext cx="1613105" cy="1613105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6179"/>
            <a:ext cx="1702174" cy="142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71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28177 -3.7037E-7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80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2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20000">
                                      <p:cBhvr>
                                        <p:cTn id="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"/>
                            </p:stCondLst>
                            <p:childTnLst>
                              <p:par>
                                <p:cTn id="89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13854 -3.7037E-7 C 0.20069 -3.7037E-7 0.27726 0.08241 0.27726 0.15 L 0.27726 0.3 " pathEditMode="relative" rAng="0" ptsTypes="FfFF">
                                      <p:cBhvr>
                                        <p:cTn id="9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54" y="150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100"/>
                            </p:stCondLst>
                            <p:childTnLst>
                              <p:par>
                                <p:cTn id="10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100"/>
                            </p:stCondLst>
                            <p:childTnLst>
                              <p:par>
                                <p:cTn id="104" presetID="4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7 L 0.1349 -4.93827E-7 C 0.19549 -4.93827E-7 0.26997 -0.08796 0.26997 -0.15926 L 0.26997 -0.31697 " pathEditMode="relative" rAng="0" ptsTypes="FfFF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5864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2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120000">
                                      <p:cBhvr>
                                        <p:cTn id="1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2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200"/>
                            </p:stCondLst>
                            <p:childTnLst>
                              <p:par>
                                <p:cTn id="1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1203 L 0.29584 0.0120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" grpId="0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2970175" y="2814049"/>
            <a:ext cx="57926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3600" dirty="0" smtClean="0">
                <a:latin typeface="TH Sarabun New" pitchFamily="34" charset="-34"/>
                <a:cs typeface="TH Sarabun New" pitchFamily="34" charset="-34"/>
              </a:rPr>
              <a:t>บทที่ </a:t>
            </a:r>
            <a:r>
              <a:rPr lang="en-US" sz="3600" dirty="0" smtClean="0">
                <a:latin typeface="TH Sarabun New" pitchFamily="34" charset="-34"/>
                <a:cs typeface="TH Sarabun New" pitchFamily="34" charset="-34"/>
              </a:rPr>
              <a:t>1</a:t>
            </a:r>
            <a:br>
              <a:rPr lang="en-US" sz="3600" dirty="0" smtClean="0">
                <a:latin typeface="TH Sarabun New" pitchFamily="34" charset="-34"/>
                <a:cs typeface="TH Sarabun New" pitchFamily="34" charset="-34"/>
              </a:rPr>
            </a:b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บทนำ</a:t>
            </a:r>
            <a:endParaRPr lang="en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970175" y="3844351"/>
            <a:ext cx="5792699" cy="784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ที่มาและความสำคัญ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1232639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41" y="2751923"/>
            <a:ext cx="1543718" cy="2270760"/>
          </a:xfrm>
          <a:prstGeom prst="rect">
            <a:avLst/>
          </a:prstGeom>
        </p:spPr>
      </p:pic>
      <p:sp>
        <p:nvSpPr>
          <p:cNvPr id="22" name="สี่เหลี่ยมผืนผ้า 21"/>
          <p:cNvSpPr/>
          <p:nvPr/>
        </p:nvSpPr>
        <p:spPr>
          <a:xfrm>
            <a:off x="2103120" y="-19050"/>
            <a:ext cx="704088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 dirty="0"/>
          </a:p>
        </p:txBody>
      </p:sp>
      <p:sp>
        <p:nvSpPr>
          <p:cNvPr id="7" name="Shape 139"/>
          <p:cNvSpPr txBox="1">
            <a:spLocks noGrp="1"/>
          </p:cNvSpPr>
          <p:nvPr>
            <p:ph type="title"/>
          </p:nvPr>
        </p:nvSpPr>
        <p:spPr>
          <a:xfrm>
            <a:off x="268800" y="17791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latin typeface="TH Sarabun New" pitchFamily="34" charset="-34"/>
                <a:cs typeface="TH Sarabun New" pitchFamily="34" charset="-34"/>
              </a:rPr>
              <a:t>1.1 </a:t>
            </a:r>
            <a:r>
              <a:rPr lang="th-TH" sz="3200" dirty="0" smtClean="0">
                <a:latin typeface="TH Sarabun New" pitchFamily="34" charset="-34"/>
                <a:cs typeface="TH Sarabun New" pitchFamily="34" charset="-34"/>
              </a:rPr>
              <a:t>ที่มาและ</a:t>
            </a:r>
            <a:br>
              <a:rPr lang="th-TH" sz="3200" dirty="0" smtClean="0">
                <a:latin typeface="TH Sarabun New" pitchFamily="34" charset="-34"/>
                <a:cs typeface="TH Sarabun New" pitchFamily="34" charset="-34"/>
              </a:rPr>
            </a:br>
            <a:r>
              <a:rPr lang="th-TH" sz="3200" dirty="0" smtClean="0">
                <a:latin typeface="TH Sarabun New" pitchFamily="34" charset="-34"/>
                <a:cs typeface="TH Sarabun New" pitchFamily="34" charset="-34"/>
              </a:rPr>
              <a:t>ความสำคัญ</a:t>
            </a:r>
            <a:endParaRPr lang="en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41041" r="67620" b="42190"/>
          <a:stretch/>
        </p:blipFill>
        <p:spPr bwMode="auto">
          <a:xfrm>
            <a:off x="0" y="1664577"/>
            <a:ext cx="2103120" cy="1322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320290"/>
            <a:ext cx="3886200" cy="261366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79" y="2325650"/>
            <a:ext cx="557917" cy="852547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16883"/>
            <a:ext cx="443689" cy="714415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38" y="2912705"/>
            <a:ext cx="443689" cy="714415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321544"/>
            <a:ext cx="557917" cy="852547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599827"/>
            <a:ext cx="557917" cy="852547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497805"/>
            <a:ext cx="443689" cy="714415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55" y="752434"/>
            <a:ext cx="443689" cy="714415"/>
          </a:xfrm>
          <a:prstGeom prst="rect">
            <a:avLst/>
          </a:prstGeom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55" y="1899376"/>
            <a:ext cx="557917" cy="852547"/>
          </a:xfrm>
          <a:prstGeom prst="rect">
            <a:avLst/>
          </a:prstGeom>
        </p:spPr>
      </p:pic>
      <p:pic>
        <p:nvPicPr>
          <p:cNvPr id="19" name="รูปภาพ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068260"/>
            <a:ext cx="557917" cy="852547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89" y="580964"/>
            <a:ext cx="557917" cy="852547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24" y="396726"/>
            <a:ext cx="443689" cy="714415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20020" r="60219" b="13005"/>
          <a:stretch/>
        </p:blipFill>
        <p:spPr bwMode="auto">
          <a:xfrm>
            <a:off x="9150" y="-19050"/>
            <a:ext cx="209397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t="20409" r="68196" b="57491"/>
          <a:stretch/>
        </p:blipFill>
        <p:spPr bwMode="auto">
          <a:xfrm>
            <a:off x="14636" y="9533"/>
            <a:ext cx="2088484" cy="1738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กลุ่ม 11"/>
          <p:cNvGrpSpPr/>
          <p:nvPr/>
        </p:nvGrpSpPr>
        <p:grpSpPr>
          <a:xfrm>
            <a:off x="2514600" y="207769"/>
            <a:ext cx="6210116" cy="1809102"/>
            <a:chOff x="2514600" y="207769"/>
            <a:chExt cx="6210116" cy="1809102"/>
          </a:xfrm>
        </p:grpSpPr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207769"/>
              <a:ext cx="1806743" cy="1806743"/>
            </a:xfrm>
            <a:prstGeom prst="rect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24" name="รูปภาพ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973" y="207769"/>
              <a:ext cx="1806743" cy="1806743"/>
            </a:xfrm>
            <a:prstGeom prst="rect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9" name="สี่เหลี่ยมผืนผ้า 8"/>
            <p:cNvSpPr/>
            <p:nvPr/>
          </p:nvSpPr>
          <p:spPr>
            <a:xfrm>
              <a:off x="4695314" y="210128"/>
              <a:ext cx="1824281" cy="1806743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pic>
        <p:nvPicPr>
          <p:cNvPr id="23" name="รูปภาพ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66" y="303667"/>
            <a:ext cx="1095841" cy="1611947"/>
          </a:xfrm>
          <a:prstGeom prst="rect">
            <a:avLst/>
          </a:prstGeom>
        </p:spPr>
      </p:pic>
      <p:sp>
        <p:nvSpPr>
          <p:cNvPr id="26" name="คำบรรยายภาพแบบวงรี 25"/>
          <p:cNvSpPr/>
          <p:nvPr/>
        </p:nvSpPr>
        <p:spPr>
          <a:xfrm>
            <a:off x="3417972" y="226187"/>
            <a:ext cx="1509186" cy="781050"/>
          </a:xfrm>
          <a:prstGeom prst="wedgeEllipseCallout">
            <a:avLst>
              <a:gd name="adj1" fmla="val 57354"/>
              <a:gd name="adj2" fmla="val 374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ผมมีสอนห้องนี่ครับ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คำบรรยายภาพแบบวงรี 2"/>
          <p:cNvSpPr/>
          <p:nvPr/>
        </p:nvSpPr>
        <p:spPr>
          <a:xfrm>
            <a:off x="6400800" y="1816883"/>
            <a:ext cx="1981200" cy="1169840"/>
          </a:xfrm>
          <a:prstGeom prst="wedgeEllipseCallout">
            <a:avLst>
              <a:gd name="adj1" fmla="val -51482"/>
              <a:gd name="adj2" fmla="val 4723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จะสอนชดเชยอยาก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ได้ห้อง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ว่าง</a:t>
            </a:r>
            <a:endParaRPr lang="th-TH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1844214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5417 -0.3444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17 -0.34445 L -0.00417 -0.00371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7037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14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612" y="0"/>
            <a:ext cx="44460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 dirty="0"/>
          </a:p>
        </p:txBody>
      </p:sp>
      <p:sp>
        <p:nvSpPr>
          <p:cNvPr id="7" name="Shape 139"/>
          <p:cNvSpPr txBox="1">
            <a:spLocks noGrp="1"/>
          </p:cNvSpPr>
          <p:nvPr>
            <p:ph type="title"/>
          </p:nvPr>
        </p:nvSpPr>
        <p:spPr>
          <a:xfrm>
            <a:off x="268800" y="1779150"/>
            <a:ext cx="17124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 dirty="0" smtClean="0">
                <a:latin typeface="TH Sarabun New" pitchFamily="34" charset="-34"/>
                <a:cs typeface="TH Sarabun New" pitchFamily="34" charset="-34"/>
              </a:rPr>
              <a:t>1.1 </a:t>
            </a:r>
            <a:r>
              <a:rPr lang="th-TH" sz="3200" dirty="0" smtClean="0">
                <a:latin typeface="TH Sarabun New" pitchFamily="34" charset="-34"/>
                <a:cs typeface="TH Sarabun New" pitchFamily="34" charset="-34"/>
              </a:rPr>
              <a:t>ที่มาและ</a:t>
            </a:r>
            <a:br>
              <a:rPr lang="th-TH" sz="3200" dirty="0" smtClean="0">
                <a:latin typeface="TH Sarabun New" pitchFamily="34" charset="-34"/>
                <a:cs typeface="TH Sarabun New" pitchFamily="34" charset="-34"/>
              </a:rPr>
            </a:br>
            <a:r>
              <a:rPr lang="th-TH" sz="3200" dirty="0" smtClean="0">
                <a:latin typeface="TH Sarabun New" pitchFamily="34" charset="-34"/>
                <a:cs typeface="TH Sarabun New" pitchFamily="34" charset="-34"/>
              </a:rPr>
              <a:t>ความสำคัญ</a:t>
            </a:r>
            <a:endParaRPr lang="en" sz="3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Shape 140"/>
          <p:cNvSpPr txBox="1">
            <a:spLocks noGrp="1"/>
          </p:cNvSpPr>
          <p:nvPr>
            <p:ph type="body" idx="1"/>
          </p:nvPr>
        </p:nvSpPr>
        <p:spPr>
          <a:xfrm>
            <a:off x="6019800" y="1512600"/>
            <a:ext cx="2587199" cy="2125950"/>
          </a:xfrm>
          <a:prstGeom prst="rect">
            <a:avLst/>
          </a:prstGeom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algn="thaiDist" rtl="0">
              <a:spcBef>
                <a:spcPts val="0"/>
              </a:spcBef>
              <a:buNone/>
            </a:pP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th-TH" sz="3200" dirty="0" smtClean="0">
                <a:latin typeface="TH Sarabun New" pitchFamily="34" charset="-34"/>
                <a:cs typeface="TH Sarabun New" pitchFamily="34" charset="-34"/>
              </a:rPr>
              <a:t>    การจัดเก็บข้อมูลการใช้ห้องเรียนด้วยระบบคลังข้อมูล </a:t>
            </a:r>
            <a:r>
              <a:rPr lang="en-US" sz="3200" dirty="0" smtClean="0">
                <a:latin typeface="TH Sarabun New" pitchFamily="34" charset="-34"/>
                <a:cs typeface="TH Sarabun New" pitchFamily="34" charset="-34"/>
              </a:rPr>
              <a:t>(Data Warehouse)</a:t>
            </a:r>
            <a:endParaRPr lang="en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5" name="รูปภาพ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0" r="23652"/>
          <a:stretch/>
        </p:blipFill>
        <p:spPr>
          <a:xfrm>
            <a:off x="-1524000" y="0"/>
            <a:ext cx="3581400" cy="5143500"/>
          </a:xfrm>
          <a:prstGeom prst="rect">
            <a:avLst/>
          </a:prstGeom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41041" r="68153" b="42190"/>
          <a:stretch/>
        </p:blipFill>
        <p:spPr bwMode="auto">
          <a:xfrm>
            <a:off x="0" y="1668694"/>
            <a:ext cx="2057400" cy="1329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7" t="20020" r="60219" b="13005"/>
          <a:stretch/>
        </p:blipFill>
        <p:spPr bwMode="auto">
          <a:xfrm>
            <a:off x="9150" y="0"/>
            <a:ext cx="20482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6" t="20000" r="68218" b="56360"/>
          <a:stretch/>
        </p:blipFill>
        <p:spPr bwMode="auto">
          <a:xfrm>
            <a:off x="21952" y="0"/>
            <a:ext cx="2035448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Shape 140"/>
          <p:cNvSpPr txBox="1">
            <a:spLocks/>
          </p:cNvSpPr>
          <p:nvPr/>
        </p:nvSpPr>
        <p:spPr>
          <a:xfrm>
            <a:off x="2209800" y="133350"/>
            <a:ext cx="6781800" cy="914401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None/>
            </a:pPr>
            <a:r>
              <a:rPr lang="th-TH" sz="2800" dirty="0" smtClean="0">
                <a:latin typeface="TH Sarabun New" pitchFamily="34" charset="-34"/>
                <a:cs typeface="TH Sarabun New" pitchFamily="34" charset="-34"/>
              </a:rPr>
              <a:t>การ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จัดเก็บข้อมูลการใช้ห้องเรียนด้วยระบบคลังข้อมูล </a:t>
            </a:r>
            <a:endParaRPr lang="en-US" sz="2800" dirty="0" smtClean="0">
              <a:latin typeface="TH Sarabun New" pitchFamily="34" charset="-34"/>
              <a:cs typeface="TH Sarabun New" pitchFamily="34" charset="-34"/>
            </a:endParaRPr>
          </a:p>
          <a:p>
            <a:pPr algn="ctr">
              <a:buNone/>
            </a:pPr>
            <a:r>
              <a:rPr lang="en-US" sz="2800" dirty="0" smtClean="0">
                <a:latin typeface="TH Sarabun New" pitchFamily="34" charset="-34"/>
                <a:cs typeface="TH Sarabun New" pitchFamily="34" charset="-34"/>
              </a:rPr>
              <a:t>(Data Warehouse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)</a:t>
            </a:r>
            <a:endParaRPr lang="en" sz="28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7" name="Shape 140"/>
          <p:cNvSpPr txBox="1">
            <a:spLocks/>
          </p:cNvSpPr>
          <p:nvPr/>
        </p:nvSpPr>
        <p:spPr>
          <a:xfrm>
            <a:off x="2438400" y="1123950"/>
            <a:ext cx="6324601" cy="609600"/>
          </a:xfrm>
          <a:prstGeom prst="rect">
            <a:avLst/>
          </a:prstGeom>
          <a:noFill/>
          <a:ln w="12700"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1638" indent="-401638">
              <a:buFont typeface="Arial" pitchFamily="34" charset="0"/>
              <a:buChar char="•"/>
            </a:pPr>
            <a:r>
              <a:rPr lang="th-TH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ข้อมูลที่จัดเก็บในระบบคลังข้อมูลสามารถนำออกมาแปลงให้อยู่ในสภาพของรายงาน เพื่อให้ผู้ใช้ดูข้อมูลได้ง่ายขึ้น</a:t>
            </a:r>
            <a:endParaRPr lang="en" sz="2800" dirty="0">
              <a:solidFill>
                <a:schemeClr val="accent1">
                  <a:lumMod val="60000"/>
                  <a:lumOff val="4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8" name="ลูกศรขวา 27"/>
          <p:cNvSpPr/>
          <p:nvPr/>
        </p:nvSpPr>
        <p:spPr>
          <a:xfrm>
            <a:off x="4800600" y="3028950"/>
            <a:ext cx="1447800" cy="6096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9" name="รูปภาพ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465070"/>
            <a:ext cx="1318260" cy="1737360"/>
          </a:xfrm>
          <a:prstGeom prst="rect">
            <a:avLst/>
          </a:prstGeom>
        </p:spPr>
      </p:pic>
      <p:pic>
        <p:nvPicPr>
          <p:cNvPr id="31" name="รูปภาพ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71750"/>
            <a:ext cx="1417320" cy="141732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31821" y="386268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Data Warehouse</a:t>
            </a:r>
            <a:endParaRPr lang="th-TH" sz="24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5" name="Shape 140"/>
          <p:cNvSpPr txBox="1">
            <a:spLocks/>
          </p:cNvSpPr>
          <p:nvPr/>
        </p:nvSpPr>
        <p:spPr>
          <a:xfrm>
            <a:off x="6096000" y="1512600"/>
            <a:ext cx="2587199" cy="2125950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thaiDist">
              <a:buFont typeface="Roboto"/>
              <a:buNone/>
            </a:pPr>
            <a:r>
              <a:rPr lang="th-TH" sz="3200" smtClean="0">
                <a:latin typeface="TH Sarabun New" pitchFamily="34" charset="-34"/>
                <a:cs typeface="TH Sarabun New" pitchFamily="34" charset="-34"/>
              </a:rPr>
              <a:t>     การจัดเก็บข้อมูลการใช้ห้องเรียนถูกจัดเก็บในรูปแบบเอกสาร</a:t>
            </a:r>
            <a:endParaRPr lang="en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0" y="666750"/>
            <a:ext cx="6697980" cy="381000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56" y="1285875"/>
            <a:ext cx="6234543" cy="257174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588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44444E-6 -4.36863E-6 L 0.39306 -4.3686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4.36863E-6 L 0.39166 -4.36863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2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166 -4.36863E-6 L -0.00417 -4.36863E-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8" grpId="1" uiExpand="1" build="p" animBg="1"/>
      <p:bldP spid="26" grpId="0" animBg="1"/>
      <p:bldP spid="26" grpId="1" animBg="1"/>
      <p:bldP spid="27" grpId="0" build="allAtOnce"/>
      <p:bldP spid="27" grpId="1" build="allAtOnce"/>
      <p:bldP spid="28" grpId="0" animBg="1"/>
      <p:bldP spid="28" grpId="1" animBg="1"/>
      <p:bldP spid="32" grpId="0"/>
      <p:bldP spid="32" grpId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 rot="5400000">
            <a:off x="4821578" y="1712573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TH Sarabun New" pitchFamily="34" charset="-34"/>
                <a:cs typeface="TH Sarabun New" pitchFamily="34" charset="-34"/>
              </a:rPr>
              <a:t>การใช้งานห้องเรียนที่เกิดขึ้นจริง</a:t>
            </a:r>
            <a:endParaRPr lang="th-TH" sz="1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45" name="TextBox 144"/>
          <p:cNvSpPr txBox="1"/>
          <p:nvPr/>
        </p:nvSpPr>
        <p:spPr>
          <a:xfrm rot="1626933">
            <a:off x="7614592" y="4040137"/>
            <a:ext cx="825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err="1" smtClean="0">
                <a:latin typeface="TH Sarabun New" pitchFamily="34" charset="-34"/>
                <a:cs typeface="TH Sarabun New" pitchFamily="34" charset="-34"/>
              </a:rPr>
              <a:t>สถานะการ</a:t>
            </a:r>
            <a:r>
              <a:rPr lang="th-TH" sz="1200" dirty="0" smtClean="0">
                <a:latin typeface="TH Sarabun New" pitchFamily="34" charset="-34"/>
                <a:cs typeface="TH Sarabun New" pitchFamily="34" charset="-34"/>
              </a:rPr>
              <a:t>ใช้ไฟ</a:t>
            </a:r>
            <a:endParaRPr lang="th-TH" sz="1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4" name="TextBox 33"/>
          <p:cNvSpPr txBox="1"/>
          <p:nvPr/>
        </p:nvSpPr>
        <p:spPr>
          <a:xfrm rot="20053687">
            <a:off x="2556749" y="4050107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 smtClean="0">
                <a:latin typeface="TH Sarabun New" pitchFamily="34" charset="-34"/>
                <a:cs typeface="TH Sarabun New" pitchFamily="34" charset="-34"/>
              </a:rPr>
              <a:t>รายวิชา ห้องเรียน อาจารย</a:t>
            </a:r>
            <a:r>
              <a:rPr lang="th-TH" sz="1200" dirty="0">
                <a:latin typeface="TH Sarabun New" pitchFamily="34" charset="-34"/>
                <a:cs typeface="TH Sarabun New" pitchFamily="34" charset="-34"/>
              </a:rPr>
              <a:t>์</a:t>
            </a: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4815841" y="2800178"/>
            <a:ext cx="1668924" cy="1472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44" name="ลูกศรเชื่อมต่อแบบตรง 143"/>
          <p:cNvCxnSpPr>
            <a:endCxn id="142" idx="3"/>
          </p:cNvCxnSpPr>
          <p:nvPr/>
        </p:nvCxnSpPr>
        <p:spPr>
          <a:xfrm flipH="1" flipV="1">
            <a:off x="6484765" y="3519767"/>
            <a:ext cx="1440036" cy="72838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ลูกศรเชื่อมต่อแบบตรง 142"/>
          <p:cNvCxnSpPr>
            <a:endCxn id="142" idx="1"/>
          </p:cNvCxnSpPr>
          <p:nvPr/>
        </p:nvCxnSpPr>
        <p:spPr>
          <a:xfrm flipV="1">
            <a:off x="3276600" y="3519767"/>
            <a:ext cx="1524000" cy="72838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>
            <a:endCxn id="142" idx="0"/>
          </p:cNvCxnSpPr>
          <p:nvPr/>
        </p:nvCxnSpPr>
        <p:spPr>
          <a:xfrm>
            <a:off x="5642681" y="1779150"/>
            <a:ext cx="2" cy="101787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hape 99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5</a:t>
            </a:r>
            <a:endParaRPr lang="en" dirty="0"/>
          </a:p>
        </p:txBody>
      </p:sp>
      <p:sp>
        <p:nvSpPr>
          <p:cNvPr id="82" name="Shape 139"/>
          <p:cNvSpPr txBox="1">
            <a:spLocks/>
          </p:cNvSpPr>
          <p:nvPr/>
        </p:nvSpPr>
        <p:spPr>
          <a:xfrm>
            <a:off x="268800" y="17791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th-TH" sz="3200" smtClean="0">
                <a:latin typeface="TH Sarabun New" pitchFamily="34" charset="-34"/>
                <a:cs typeface="TH Sarabun New" pitchFamily="34" charset="-34"/>
              </a:rPr>
              <a:t>ที่มาและ</a:t>
            </a:r>
            <a:br>
              <a:rPr lang="th-TH" sz="3200" smtClean="0">
                <a:latin typeface="TH Sarabun New" pitchFamily="34" charset="-34"/>
                <a:cs typeface="TH Sarabun New" pitchFamily="34" charset="-34"/>
              </a:rPr>
            </a:br>
            <a:r>
              <a:rPr lang="th-TH" sz="3200" smtClean="0">
                <a:latin typeface="TH Sarabun New" pitchFamily="34" charset="-34"/>
                <a:cs typeface="TH Sarabun New" pitchFamily="34" charset="-34"/>
              </a:rPr>
              <a:t>ความสำคัญ</a:t>
            </a:r>
            <a:endParaRPr lang="en" sz="3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3" name="Shape 140"/>
          <p:cNvSpPr txBox="1">
            <a:spLocks/>
          </p:cNvSpPr>
          <p:nvPr/>
        </p:nvSpPr>
        <p:spPr>
          <a:xfrm>
            <a:off x="2209800" y="133350"/>
            <a:ext cx="6781800" cy="914401"/>
          </a:xfrm>
          <a:prstGeom prst="rect">
            <a:avLst/>
          </a:prstGeom>
          <a:noFill/>
          <a:ln w="1270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▸"/>
              <a:defRPr sz="30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Char char="▹"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24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ct val="100000"/>
              <a:buFont typeface="Roboto"/>
              <a:buNone/>
              <a:defRPr sz="1800" b="0" i="0" u="none" strike="noStrike" cap="none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buNone/>
            </a:pPr>
            <a:r>
              <a:rPr lang="th-TH" sz="2800" dirty="0" smtClean="0">
                <a:latin typeface="TH Sarabun New" pitchFamily="34" charset="-34"/>
                <a:cs typeface="TH Sarabun New" pitchFamily="34" charset="-34"/>
              </a:rPr>
              <a:t>การ</a:t>
            </a:r>
            <a:r>
              <a:rPr lang="th-TH" sz="2800" dirty="0">
                <a:latin typeface="TH Sarabun New" pitchFamily="34" charset="-34"/>
                <a:cs typeface="TH Sarabun New" pitchFamily="34" charset="-34"/>
              </a:rPr>
              <a:t>จัดเก็บข้อมูลการใช้ห้องเรียนด้วยระบบคลังข้อมูล </a:t>
            </a:r>
            <a:endParaRPr lang="en-US" sz="2800" dirty="0" smtClean="0">
              <a:latin typeface="TH Sarabun New" pitchFamily="34" charset="-34"/>
              <a:cs typeface="TH Sarabun New" pitchFamily="34" charset="-34"/>
            </a:endParaRPr>
          </a:p>
          <a:p>
            <a:pPr algn="ctr">
              <a:buNone/>
            </a:pPr>
            <a:r>
              <a:rPr lang="en-US" sz="2800" dirty="0" smtClean="0">
                <a:latin typeface="TH Sarabun New" pitchFamily="34" charset="-34"/>
                <a:cs typeface="TH Sarabun New" pitchFamily="34" charset="-34"/>
              </a:rPr>
              <a:t>(Data Warehouse</a:t>
            </a:r>
            <a:r>
              <a:rPr lang="en-US" sz="2800" dirty="0">
                <a:latin typeface="TH Sarabun New" pitchFamily="34" charset="-34"/>
                <a:cs typeface="TH Sarabun New" pitchFamily="34" charset="-34"/>
              </a:rPr>
              <a:t>)</a:t>
            </a:r>
            <a:endParaRPr lang="en" sz="2800" b="1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2" name="รูปภาพ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845" y="1123949"/>
            <a:ext cx="999951" cy="1204859"/>
          </a:xfrm>
          <a:prstGeom prst="rect">
            <a:avLst/>
          </a:prstGeom>
        </p:spPr>
      </p:pic>
      <p:pic>
        <p:nvPicPr>
          <p:cNvPr id="63" name="รูปภาพ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78" y="3192482"/>
            <a:ext cx="1082421" cy="14366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22108" y="4586263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สำนักงาน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ทะเบียน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95182" y="228808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อาคารเก้า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614530" y="4597693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ห้องเรียน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อัจฉริยะ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139" name="กลุ่ม 138"/>
          <p:cNvGrpSpPr/>
          <p:nvPr/>
        </p:nvGrpSpPr>
        <p:grpSpPr>
          <a:xfrm>
            <a:off x="4800600" y="2797029"/>
            <a:ext cx="1954897" cy="1451121"/>
            <a:chOff x="4998819" y="2495550"/>
            <a:chExt cx="1437154" cy="1066800"/>
          </a:xfrm>
        </p:grpSpPr>
        <p:pic>
          <p:nvPicPr>
            <p:cNvPr id="140" name="รูปภาพ 1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210" y="2601468"/>
              <a:ext cx="675340" cy="675340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5177295" y="3223796"/>
              <a:ext cx="12586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Data Warehouse</a:t>
              </a:r>
              <a:endParaRPr lang="th-TH" sz="16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42" name="สี่เหลี่ยมผืนผ้ามุมมน 141"/>
            <p:cNvSpPr/>
            <p:nvPr/>
          </p:nvSpPr>
          <p:spPr>
            <a:xfrm>
              <a:off x="4998819" y="2495550"/>
              <a:ext cx="1238124" cy="1062650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55" name="กลุ่ม 154"/>
          <p:cNvGrpSpPr/>
          <p:nvPr/>
        </p:nvGrpSpPr>
        <p:grpSpPr>
          <a:xfrm>
            <a:off x="5822651" y="971550"/>
            <a:ext cx="3130346" cy="2162040"/>
            <a:chOff x="2171207" y="2519852"/>
            <a:chExt cx="2699636" cy="1864562"/>
          </a:xfrm>
        </p:grpSpPr>
        <p:sp>
          <p:nvSpPr>
            <p:cNvPr id="162" name="สี่เหลี่ยมผืนผ้ามุมมน 161"/>
            <p:cNvSpPr/>
            <p:nvPr/>
          </p:nvSpPr>
          <p:spPr>
            <a:xfrm>
              <a:off x="2171207" y="2800350"/>
              <a:ext cx="2601498" cy="1584064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163" name="รูปภาพ 16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574" y="2952750"/>
              <a:ext cx="610727" cy="610728"/>
            </a:xfrm>
            <a:prstGeom prst="rect">
              <a:avLst/>
            </a:prstGeom>
          </p:spPr>
        </p:pic>
        <p:sp>
          <p:nvSpPr>
            <p:cNvPr id="164" name="TextBox 163"/>
            <p:cNvSpPr txBox="1"/>
            <p:nvPr/>
          </p:nvSpPr>
          <p:spPr>
            <a:xfrm>
              <a:off x="2291031" y="3486150"/>
              <a:ext cx="10422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H Sarabun New" pitchFamily="34" charset="-34"/>
                  <a:cs typeface="TH Sarabun New" pitchFamily="34" charset="-34"/>
                </a:rPr>
                <a:t>ระบบงานทะเบียน</a:t>
              </a:r>
              <a:endParaRPr lang="th-TH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pic>
          <p:nvPicPr>
            <p:cNvPr id="165" name="รูปภาพ 16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756" y="3486150"/>
              <a:ext cx="610727" cy="610728"/>
            </a:xfrm>
            <a:prstGeom prst="rect">
              <a:avLst/>
            </a:prstGeom>
          </p:spPr>
        </p:pic>
        <p:sp>
          <p:nvSpPr>
            <p:cNvPr id="166" name="TextBox 165"/>
            <p:cNvSpPr txBox="1"/>
            <p:nvPr/>
          </p:nvSpPr>
          <p:spPr>
            <a:xfrm>
              <a:off x="3070442" y="4076637"/>
              <a:ext cx="9156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H Sarabun New" pitchFamily="34" charset="-34"/>
                  <a:cs typeface="TH Sarabun New" pitchFamily="34" charset="-34"/>
                </a:rPr>
                <a:t>การใช้ห้องเรียน</a:t>
              </a:r>
              <a:endParaRPr lang="th-TH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pic>
          <p:nvPicPr>
            <p:cNvPr id="167" name="รูปภาพ 1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028" y="2949773"/>
              <a:ext cx="610727" cy="610728"/>
            </a:xfrm>
            <a:prstGeom prst="rect">
              <a:avLst/>
            </a:prstGeom>
          </p:spPr>
        </p:pic>
        <p:sp>
          <p:nvSpPr>
            <p:cNvPr id="168" name="TextBox 167"/>
            <p:cNvSpPr txBox="1"/>
            <p:nvPr/>
          </p:nvSpPr>
          <p:spPr>
            <a:xfrm>
              <a:off x="3859028" y="3483737"/>
              <a:ext cx="10118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TH Sarabun New" pitchFamily="34" charset="-34"/>
                  <a:cs typeface="TH Sarabun New" pitchFamily="34" charset="-34"/>
                </a:rPr>
                <a:t>ห้องเรียนอัจฉริยะ</a:t>
              </a:r>
              <a:endParaRPr lang="th-TH" dirty="0">
                <a:solidFill>
                  <a:schemeClr val="accent1">
                    <a:lumMod val="60000"/>
                    <a:lumOff val="40000"/>
                  </a:schemeClr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733965" y="2519852"/>
              <a:ext cx="1314248" cy="338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Data Warehouse</a:t>
              </a:r>
              <a:endParaRPr lang="th-TH" sz="24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pic>
        <p:nvPicPr>
          <p:cNvPr id="156" name="รูปภาพ 1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38246"/>
            <a:ext cx="1263093" cy="1263093"/>
          </a:xfrm>
          <a:prstGeom prst="rect">
            <a:avLst/>
          </a:prstGeom>
        </p:spPr>
      </p:pic>
      <p:cxnSp>
        <p:nvCxnSpPr>
          <p:cNvPr id="157" name="ลูกศรเชื่อมต่อแบบตรง 156"/>
          <p:cNvCxnSpPr/>
          <p:nvPr/>
        </p:nvCxnSpPr>
        <p:spPr>
          <a:xfrm>
            <a:off x="3581400" y="2134977"/>
            <a:ext cx="2242107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ลูกศรเชื่อมต่อแบบตรง 160"/>
          <p:cNvCxnSpPr/>
          <p:nvPr/>
        </p:nvCxnSpPr>
        <p:spPr>
          <a:xfrm flipH="1">
            <a:off x="3555100" y="2363577"/>
            <a:ext cx="2236100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ลูกศรเชื่อมต่อแบบตรง 169"/>
          <p:cNvCxnSpPr>
            <a:stCxn id="166" idx="2"/>
          </p:cNvCxnSpPr>
          <p:nvPr/>
        </p:nvCxnSpPr>
        <p:spPr>
          <a:xfrm flipH="1">
            <a:off x="7396211" y="3133590"/>
            <a:ext cx="1" cy="563132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ตัวเชื่อมต่อหักมุม 170"/>
          <p:cNvCxnSpPr>
            <a:stCxn id="156" idx="2"/>
            <a:endCxn id="173" idx="1"/>
          </p:cNvCxnSpPr>
          <p:nvPr/>
        </p:nvCxnSpPr>
        <p:spPr>
          <a:xfrm rot="16200000" flipH="1">
            <a:off x="4096245" y="1722640"/>
            <a:ext cx="1278257" cy="3635653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กลุ่ม 171"/>
          <p:cNvGrpSpPr/>
          <p:nvPr/>
        </p:nvGrpSpPr>
        <p:grpSpPr>
          <a:xfrm>
            <a:off x="6553200" y="3714750"/>
            <a:ext cx="2185835" cy="1051152"/>
            <a:chOff x="6553200" y="3696722"/>
            <a:chExt cx="2185835" cy="1051152"/>
          </a:xfrm>
        </p:grpSpPr>
        <p:pic>
          <p:nvPicPr>
            <p:cNvPr id="173" name="รูปภาพ 17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3696722"/>
              <a:ext cx="1634398" cy="929692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174" name="รูปภาพ 17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83374">
              <a:off x="7147460" y="4091350"/>
              <a:ext cx="1591575" cy="656524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</p:grpSp>
      <p:grpSp>
        <p:nvGrpSpPr>
          <p:cNvPr id="8" name="กลุ่ม 7"/>
          <p:cNvGrpSpPr/>
          <p:nvPr/>
        </p:nvGrpSpPr>
        <p:grpSpPr>
          <a:xfrm>
            <a:off x="7596851" y="3575738"/>
            <a:ext cx="1194504" cy="1010525"/>
            <a:chOff x="7596851" y="3575738"/>
            <a:chExt cx="1194504" cy="1010525"/>
          </a:xfrm>
        </p:grpSpPr>
        <p:sp>
          <p:nvSpPr>
            <p:cNvPr id="3" name="สี่เหลี่ยมผืนผ้า 2"/>
            <p:cNvSpPr/>
            <p:nvPr/>
          </p:nvSpPr>
          <p:spPr>
            <a:xfrm>
              <a:off x="7596851" y="3696722"/>
              <a:ext cx="1169003" cy="889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" name="รูปภาพ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14" y="3770017"/>
              <a:ext cx="314722" cy="742950"/>
            </a:xfrm>
            <a:prstGeom prst="rect">
              <a:avLst/>
            </a:prstGeom>
          </p:spPr>
        </p:pic>
        <p:pic>
          <p:nvPicPr>
            <p:cNvPr id="5" name="รูปภาพ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425" y="3575738"/>
              <a:ext cx="801930" cy="884303"/>
            </a:xfrm>
            <a:prstGeom prst="rect">
              <a:avLst/>
            </a:prstGeom>
          </p:spPr>
        </p:pic>
      </p:grpSp>
      <p:grpSp>
        <p:nvGrpSpPr>
          <p:cNvPr id="9" name="กลุ่ม 8"/>
          <p:cNvGrpSpPr/>
          <p:nvPr/>
        </p:nvGrpSpPr>
        <p:grpSpPr>
          <a:xfrm>
            <a:off x="7596851" y="3583342"/>
            <a:ext cx="1234443" cy="1002921"/>
            <a:chOff x="7570827" y="2578195"/>
            <a:chExt cx="1234443" cy="1002921"/>
          </a:xfrm>
        </p:grpSpPr>
        <p:sp>
          <p:nvSpPr>
            <p:cNvPr id="45" name="สี่เหลี่ยมผืนผ้า 44"/>
            <p:cNvSpPr/>
            <p:nvPr/>
          </p:nvSpPr>
          <p:spPr>
            <a:xfrm>
              <a:off x="7570827" y="2691575"/>
              <a:ext cx="1169003" cy="8895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6" name="รูปภาพ 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891" y="2776709"/>
              <a:ext cx="331734" cy="741764"/>
            </a:xfrm>
            <a:prstGeom prst="rect">
              <a:avLst/>
            </a:prstGeom>
          </p:spPr>
        </p:pic>
        <p:pic>
          <p:nvPicPr>
            <p:cNvPr id="7" name="รูปภาพ 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9425" y="2578195"/>
              <a:ext cx="815845" cy="899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7232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6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88889E-6 2.46914E-6 L 0.24341 -0.19568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-978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6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4.32099E-6 L -0.22795 -0.1938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06" y="-969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3.45679E-6 L 0.00156 0.317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6" grpId="2"/>
      <p:bldP spid="145" grpId="0"/>
      <p:bldP spid="145" grpId="1"/>
      <p:bldP spid="145" grpId="2"/>
      <p:bldP spid="34" grpId="0"/>
      <p:bldP spid="34" grpId="1"/>
      <p:bldP spid="34" grpId="2"/>
      <p:bldP spid="35" grpId="0" animBg="1"/>
      <p:bldP spid="2" grpId="0"/>
      <p:bldP spid="2" grpId="1"/>
      <p:bldP spid="67" grpId="0"/>
      <p:bldP spid="67" grpId="1"/>
      <p:bldP spid="68" grpId="0"/>
      <p:bldP spid="6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h-TH" dirty="0" smtClean="0">
                <a:solidFill>
                  <a:srgbClr val="0B5394"/>
                </a:solidFill>
              </a:rPr>
              <a:t> </a:t>
            </a:r>
            <a:r>
              <a:rPr lang="en-US" dirty="0" smtClean="0">
                <a:solidFill>
                  <a:srgbClr val="0B5394"/>
                </a:solidFill>
              </a:rPr>
              <a:t>6</a:t>
            </a:r>
            <a:endParaRPr lang="en" dirty="0">
              <a:solidFill>
                <a:srgbClr val="0B5394"/>
              </a:solidFill>
            </a:endParaRPr>
          </a:p>
        </p:txBody>
      </p:sp>
      <p:sp>
        <p:nvSpPr>
          <p:cNvPr id="13" name="Shape 104"/>
          <p:cNvSpPr txBox="1">
            <a:spLocks/>
          </p:cNvSpPr>
          <p:nvPr/>
        </p:nvSpPr>
        <p:spPr>
          <a:xfrm>
            <a:off x="0" y="211742"/>
            <a:ext cx="9144000" cy="836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วัตถุประสงค์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2" name="สี่เหลี่ยมผืนผ้ามุมมน 31"/>
          <p:cNvSpPr/>
          <p:nvPr/>
        </p:nvSpPr>
        <p:spPr>
          <a:xfrm>
            <a:off x="2750868" y="1733550"/>
            <a:ext cx="3642264" cy="221779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2990"/>
            <a:ext cx="1740700" cy="134112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907256"/>
            <a:ext cx="1276350" cy="1276350"/>
          </a:xfrm>
          <a:prstGeom prst="rect">
            <a:avLst/>
          </a:prstGeom>
        </p:spPr>
      </p:pic>
      <p:pic>
        <p:nvPicPr>
          <p:cNvPr id="34" name="รูปภาพ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429000"/>
            <a:ext cx="1276350" cy="1276350"/>
          </a:xfrm>
          <a:prstGeom prst="rect">
            <a:avLst/>
          </a:prstGeom>
        </p:spPr>
      </p:pic>
      <p:pic>
        <p:nvPicPr>
          <p:cNvPr id="35" name="รูปภาพ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562350"/>
            <a:ext cx="1276350" cy="12763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5" t="42980" r="38675" b="29354"/>
          <a:stretch/>
        </p:blipFill>
        <p:spPr bwMode="auto">
          <a:xfrm>
            <a:off x="2971800" y="1817435"/>
            <a:ext cx="3200400" cy="204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กลุ่ม 3"/>
          <p:cNvGrpSpPr/>
          <p:nvPr/>
        </p:nvGrpSpPr>
        <p:grpSpPr>
          <a:xfrm>
            <a:off x="2971800" y="1352550"/>
            <a:ext cx="3267244" cy="2514600"/>
            <a:chOff x="2971800" y="1352550"/>
            <a:chExt cx="3267244" cy="2514600"/>
          </a:xfrm>
        </p:grpSpPr>
        <p:pic>
          <p:nvPicPr>
            <p:cNvPr id="36" name="รูปภาพ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6182" y="1939462"/>
              <a:ext cx="916798" cy="916799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71800" y="2766596"/>
              <a:ext cx="1167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rPr>
                <a:t>ระบบงานทะเบียน</a:t>
              </a:r>
              <a:endParaRPr lang="th-TH" sz="16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pic>
          <p:nvPicPr>
            <p:cNvPr id="38" name="รูปภาพ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097" y="2615933"/>
              <a:ext cx="946416" cy="946417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83967" y="3528596"/>
              <a:ext cx="1021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rPr>
                <a:t>การใช้ห้องเรียน</a:t>
              </a:r>
              <a:endParaRPr lang="th-TH" sz="16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pic>
          <p:nvPicPr>
            <p:cNvPr id="40" name="รูปภาพ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464" y="1939462"/>
              <a:ext cx="913346" cy="91334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105400" y="2763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600" dirty="0" smtClean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rPr>
                <a:t>ห้องเรียนอัจฉริยะ</a:t>
              </a:r>
              <a:endParaRPr lang="th-TH" sz="16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73811" y="1352550"/>
              <a:ext cx="20649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Data Warehouse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5" name="กลุ่ม 4"/>
          <p:cNvGrpSpPr/>
          <p:nvPr/>
        </p:nvGrpSpPr>
        <p:grpSpPr>
          <a:xfrm>
            <a:off x="152400" y="1352550"/>
            <a:ext cx="3642264" cy="2598790"/>
            <a:chOff x="2903268" y="1504950"/>
            <a:chExt cx="3642264" cy="2598790"/>
          </a:xfrm>
        </p:grpSpPr>
        <p:sp>
          <p:nvSpPr>
            <p:cNvPr id="43" name="สี่เหลี่ยมผืนผ้ามุมมน 42"/>
            <p:cNvSpPr/>
            <p:nvPr/>
          </p:nvSpPr>
          <p:spPr>
            <a:xfrm>
              <a:off x="2903268" y="1885950"/>
              <a:ext cx="3642264" cy="221779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44" name="กลุ่ม 43"/>
            <p:cNvGrpSpPr/>
            <p:nvPr/>
          </p:nvGrpSpPr>
          <p:grpSpPr>
            <a:xfrm>
              <a:off x="3124200" y="1504950"/>
              <a:ext cx="3267244" cy="2514600"/>
              <a:chOff x="2971800" y="1352550"/>
              <a:chExt cx="3267244" cy="2514600"/>
            </a:xfrm>
          </p:grpSpPr>
          <p:pic>
            <p:nvPicPr>
              <p:cNvPr id="45" name="รูปภาพ 4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6182" y="1939462"/>
                <a:ext cx="916798" cy="916799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2971800" y="2766596"/>
                <a:ext cx="116730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600" dirty="0" smtClean="0">
                    <a:solidFill>
                      <a:schemeClr val="bg1"/>
                    </a:solidFill>
                    <a:latin typeface="TH Sarabun New" pitchFamily="34" charset="-34"/>
                    <a:cs typeface="TH Sarabun New" pitchFamily="34" charset="-34"/>
                  </a:rPr>
                  <a:t>ระบบงานทะเบียน</a:t>
                </a:r>
                <a:endParaRPr lang="th-TH" sz="1600" dirty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endParaRPr>
              </a:p>
            </p:txBody>
          </p:sp>
          <p:pic>
            <p:nvPicPr>
              <p:cNvPr id="47" name="รูปภาพ 4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3097" y="2615933"/>
                <a:ext cx="946416" cy="94641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083967" y="3528596"/>
                <a:ext cx="10214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600" dirty="0" smtClean="0">
                    <a:solidFill>
                      <a:schemeClr val="bg1"/>
                    </a:solidFill>
                    <a:latin typeface="TH Sarabun New" pitchFamily="34" charset="-34"/>
                    <a:cs typeface="TH Sarabun New" pitchFamily="34" charset="-34"/>
                  </a:rPr>
                  <a:t>การใช้ห้องเรียน</a:t>
                </a:r>
                <a:endParaRPr lang="th-TH" sz="1600" dirty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endParaRPr>
              </a:p>
            </p:txBody>
          </p:sp>
          <p:pic>
            <p:nvPicPr>
              <p:cNvPr id="49" name="รูปภาพ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0464" y="1939462"/>
                <a:ext cx="913346" cy="913347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5105400" y="2763798"/>
                <a:ext cx="11336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600" dirty="0" smtClean="0">
                    <a:solidFill>
                      <a:schemeClr val="bg1"/>
                    </a:solidFill>
                    <a:latin typeface="TH Sarabun New" pitchFamily="34" charset="-34"/>
                    <a:cs typeface="TH Sarabun New" pitchFamily="34" charset="-34"/>
                  </a:rPr>
                  <a:t>ห้องเรียนอัจฉริยะ</a:t>
                </a:r>
                <a:endParaRPr lang="th-TH" sz="1600" dirty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573811" y="1352550"/>
                <a:ext cx="20649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 New" pitchFamily="34" charset="-34"/>
                    <a:cs typeface="TH Sarabun New" pitchFamily="34" charset="-34"/>
                  </a:rPr>
                  <a:t>Data Warehouse</a:t>
                </a:r>
                <a:endParaRPr lang="th-TH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endParaRPr>
              </a:p>
            </p:txBody>
          </p:sp>
        </p:grpSp>
      </p:grpSp>
      <p:grpSp>
        <p:nvGrpSpPr>
          <p:cNvPr id="65" name="กลุ่ม 64"/>
          <p:cNvGrpSpPr/>
          <p:nvPr/>
        </p:nvGrpSpPr>
        <p:grpSpPr>
          <a:xfrm>
            <a:off x="1485900" y="1827951"/>
            <a:ext cx="6172200" cy="2209800"/>
            <a:chOff x="1817827" y="2493358"/>
            <a:chExt cx="6172200" cy="2209800"/>
          </a:xfrm>
        </p:grpSpPr>
        <p:grpSp>
          <p:nvGrpSpPr>
            <p:cNvPr id="66" name="กลุ่ม 65"/>
            <p:cNvGrpSpPr/>
            <p:nvPr/>
          </p:nvGrpSpPr>
          <p:grpSpPr>
            <a:xfrm>
              <a:off x="1817827" y="2493358"/>
              <a:ext cx="6172200" cy="2209800"/>
              <a:chOff x="1817827" y="2493358"/>
              <a:chExt cx="6172200" cy="2209800"/>
            </a:xfrm>
          </p:grpSpPr>
          <p:pic>
            <p:nvPicPr>
              <p:cNvPr id="72" name="รูปภาพ 7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1810" y="2888249"/>
                <a:ext cx="1028838" cy="792666"/>
              </a:xfrm>
              <a:prstGeom prst="rect">
                <a:avLst/>
              </a:prstGeom>
            </p:spPr>
          </p:pic>
          <p:pic>
            <p:nvPicPr>
              <p:cNvPr id="73" name="รูปภาพ 7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62613">
                <a:off x="2175327" y="2610526"/>
                <a:ext cx="1028838" cy="792666"/>
              </a:xfrm>
              <a:prstGeom prst="rect">
                <a:avLst/>
              </a:prstGeom>
            </p:spPr>
          </p:pic>
          <p:pic>
            <p:nvPicPr>
              <p:cNvPr id="74" name="รูปภาพ 7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400" y="2817210"/>
                <a:ext cx="854978" cy="854978"/>
              </a:xfrm>
              <a:prstGeom prst="rect">
                <a:avLst/>
              </a:prstGeom>
            </p:spPr>
          </p:pic>
          <p:pic>
            <p:nvPicPr>
              <p:cNvPr id="75" name="รูปภาพ 7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8640" y="2867581"/>
                <a:ext cx="1175139" cy="1175139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5801716" y="3937398"/>
                <a:ext cx="2057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H Sarabun New" pitchFamily="34" charset="-34"/>
                    <a:cs typeface="TH Sarabun New" pitchFamily="34" charset="-34"/>
                  </a:rPr>
                  <a:t>Data Warehouse</a:t>
                </a:r>
                <a:endParaRPr lang="th-TH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endParaRPr>
              </a:p>
            </p:txBody>
          </p:sp>
          <p:sp>
            <p:nvSpPr>
              <p:cNvPr id="77" name="สี่เหลี่ยมผืนผ้ามุมมน 76"/>
              <p:cNvSpPr/>
              <p:nvPr/>
            </p:nvSpPr>
            <p:spPr>
              <a:xfrm>
                <a:off x="1817827" y="2493358"/>
                <a:ext cx="6172200" cy="22098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  <p:sp>
            <p:nvSpPr>
              <p:cNvPr id="78" name="ลูกศรขวา 77"/>
              <p:cNvSpPr/>
              <p:nvPr/>
            </p:nvSpPr>
            <p:spPr>
              <a:xfrm>
                <a:off x="3505200" y="3052624"/>
                <a:ext cx="586655" cy="384149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/>
              </a:p>
            </p:txBody>
          </p:sp>
        </p:grpSp>
        <p:pic>
          <p:nvPicPr>
            <p:cNvPr id="67" name="รูปภาพ 6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753" y="3792988"/>
              <a:ext cx="812039" cy="812039"/>
            </a:xfrm>
            <a:prstGeom prst="rect">
              <a:avLst/>
            </a:prstGeom>
          </p:spPr>
        </p:pic>
        <p:sp>
          <p:nvSpPr>
            <p:cNvPr id="68" name="ลูกศรขวา 67"/>
            <p:cNvSpPr/>
            <p:nvPr/>
          </p:nvSpPr>
          <p:spPr>
            <a:xfrm>
              <a:off x="5366087" y="2876550"/>
              <a:ext cx="806113" cy="38414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9" name="สี่เหลี่ยมผืนผ้า 68"/>
            <p:cNvSpPr/>
            <p:nvPr/>
          </p:nvSpPr>
          <p:spPr>
            <a:xfrm>
              <a:off x="3505199" y="4084708"/>
              <a:ext cx="2080345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0" name="สี่เหลี่ยมผืนผ้า 69"/>
            <p:cNvSpPr/>
            <p:nvPr/>
          </p:nvSpPr>
          <p:spPr>
            <a:xfrm rot="5400000">
              <a:off x="5164976" y="3751382"/>
              <a:ext cx="621679" cy="2194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1" name="ลูกศรขวา 70"/>
            <p:cNvSpPr/>
            <p:nvPr/>
          </p:nvSpPr>
          <p:spPr>
            <a:xfrm>
              <a:off x="5585545" y="3449166"/>
              <a:ext cx="586655" cy="384149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6284036" y="2122001"/>
            <a:ext cx="2707562" cy="1572527"/>
            <a:chOff x="6284036" y="2122001"/>
            <a:chExt cx="2707562" cy="1572527"/>
          </a:xfrm>
        </p:grpSpPr>
        <p:pic>
          <p:nvPicPr>
            <p:cNvPr id="53" name="รูปภาพ 5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912" y="2122001"/>
              <a:ext cx="2052686" cy="116762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5070">
              <a:off x="6284036" y="2940148"/>
              <a:ext cx="1828800" cy="75438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64" name="TextBox 63"/>
          <p:cNvSpPr txBox="1"/>
          <p:nvPr/>
        </p:nvSpPr>
        <p:spPr>
          <a:xfrm>
            <a:off x="1218600" y="3960210"/>
            <a:ext cx="6631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เพื่อจัดการปัญหาด้าน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ข้อมูลการจัดสรรห้องเรียนที่มีอยู่กระจัดกระจาย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896944" y="4029730"/>
            <a:ext cx="3275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นำข้อมูลที่ได้มาแสดงเป็นรายงาน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24000" y="4029730"/>
            <a:ext cx="6078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เพื่อเปลี่ยนแปลงการจัดเก็บข้อมูลให้อยู่ในรูปแบบของคลังข้อมูล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52" name="ลูกศรเชื่อมต่อแบบตรง 51"/>
          <p:cNvCxnSpPr>
            <a:stCxn id="43" idx="3"/>
          </p:cNvCxnSpPr>
          <p:nvPr/>
        </p:nvCxnSpPr>
        <p:spPr>
          <a:xfrm flipV="1">
            <a:off x="3794664" y="2842292"/>
            <a:ext cx="3144248" cy="153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0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0.27986 0.27994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3" y="139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979 0.26975 L -1.66667E-6 1.35802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-1348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7187E-6 L 0.35521 -0.2167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108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53134E-6 L -0.37188 -0.2222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94" y="-111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64" grpId="0"/>
      <p:bldP spid="64" grpId="1"/>
      <p:bldP spid="81" grpId="0"/>
      <p:bldP spid="81" grpId="1"/>
      <p:bldP spid="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มุมมน 4"/>
          <p:cNvSpPr/>
          <p:nvPr/>
        </p:nvSpPr>
        <p:spPr>
          <a:xfrm>
            <a:off x="3429000" y="1481852"/>
            <a:ext cx="4571230" cy="31358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4" name="กลุ่ม 13"/>
          <p:cNvGrpSpPr/>
          <p:nvPr/>
        </p:nvGrpSpPr>
        <p:grpSpPr>
          <a:xfrm>
            <a:off x="6868070" y="1516380"/>
            <a:ext cx="910752" cy="762355"/>
            <a:chOff x="7456385" y="2800350"/>
            <a:chExt cx="1286621" cy="1076980"/>
          </a:xfrm>
        </p:grpSpPr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6385" y="2800350"/>
              <a:ext cx="704788" cy="1076980"/>
            </a:xfrm>
            <a:prstGeom prst="rect">
              <a:avLst/>
            </a:prstGeom>
          </p:spPr>
        </p:pic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8793" y="2952750"/>
              <a:ext cx="574213" cy="924580"/>
            </a:xfrm>
            <a:prstGeom prst="rect">
              <a:avLst/>
            </a:prstGeom>
          </p:spPr>
        </p:pic>
      </p:grp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11" y="1185623"/>
            <a:ext cx="846240" cy="846240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35" y="1185623"/>
            <a:ext cx="1564504" cy="1196005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90" y="3731311"/>
            <a:ext cx="1133910" cy="113391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83" y="3731311"/>
            <a:ext cx="922087" cy="1356360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139" y="3714750"/>
            <a:ext cx="1447800" cy="1389482"/>
          </a:xfrm>
          <a:prstGeom prst="rect">
            <a:avLst/>
          </a:prstGeom>
        </p:spPr>
      </p:pic>
      <p:sp>
        <p:nvSpPr>
          <p:cNvPr id="32" name="Shape 104"/>
          <p:cNvSpPr txBox="1">
            <a:spLocks/>
          </p:cNvSpPr>
          <p:nvPr/>
        </p:nvSpPr>
        <p:spPr>
          <a:xfrm>
            <a:off x="2743200" y="285750"/>
            <a:ext cx="5268773" cy="836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th-TH" sz="4800" smtClean="0">
                <a:latin typeface="TH Sarabun New" pitchFamily="34" charset="-34"/>
                <a:cs typeface="TH Sarabun New" pitchFamily="34" charset="-34"/>
              </a:rPr>
              <a:t>ขอบเขต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3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B5394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86400" y="981730"/>
            <a:ext cx="251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1.3.1 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ระบบจัดการข้อมูล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13" y="2708337"/>
            <a:ext cx="696287" cy="682897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71" y="2708336"/>
            <a:ext cx="696287" cy="68289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694947"/>
            <a:ext cx="696287" cy="709677"/>
          </a:xfrm>
          <a:prstGeom prst="rect">
            <a:avLst/>
          </a:prstGeom>
        </p:spPr>
      </p:pic>
      <p:sp>
        <p:nvSpPr>
          <p:cNvPr id="6" name="สี่เหลี่ยมผืนผ้า 5"/>
          <p:cNvSpPr/>
          <p:nvPr/>
        </p:nvSpPr>
        <p:spPr>
          <a:xfrm>
            <a:off x="4267200" y="2571750"/>
            <a:ext cx="2819400" cy="914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250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2743200" y="57150"/>
            <a:ext cx="5268773" cy="83600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ขอบเขต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rgbClr val="0B5394"/>
                </a:solidFill>
              </a:rPr>
              <a:t>8</a:t>
            </a:r>
            <a:endParaRPr lang="en" dirty="0">
              <a:solidFill>
                <a:srgbClr val="0B539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9542" y="753130"/>
            <a:ext cx="32832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1.3.2 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ระบบจัดการสิทธิ์เข้าใช้งาน</a:t>
            </a:r>
          </a:p>
          <a:p>
            <a:r>
              <a:rPr lang="en-US" sz="24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          1.3.2.1 </a:t>
            </a:r>
            <a:r>
              <a:rPr lang="th-TH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ผู้ดูแลระบบ </a:t>
            </a:r>
            <a:r>
              <a:rPr lang="en-US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(Admin)</a:t>
            </a:r>
            <a:endParaRPr lang="th-TH" sz="24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47" name="กลุ่ม 46"/>
          <p:cNvGrpSpPr/>
          <p:nvPr/>
        </p:nvGrpSpPr>
        <p:grpSpPr>
          <a:xfrm>
            <a:off x="4799365" y="1556423"/>
            <a:ext cx="2264425" cy="1624927"/>
            <a:chOff x="2174228" y="2519852"/>
            <a:chExt cx="2669723" cy="1915766"/>
          </a:xfrm>
        </p:grpSpPr>
        <p:sp>
          <p:nvSpPr>
            <p:cNvPr id="54" name="สี่เหลี่ยมผืนผ้ามุมมน 53"/>
            <p:cNvSpPr/>
            <p:nvPr/>
          </p:nvSpPr>
          <p:spPr>
            <a:xfrm>
              <a:off x="2209800" y="2851554"/>
              <a:ext cx="2601497" cy="1584064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55" name="รูปภาพ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5573" y="3042588"/>
              <a:ext cx="610727" cy="61072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174228" y="3575989"/>
              <a:ext cx="1079520" cy="3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200" dirty="0" smtClean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rPr>
                <a:t>ระบบงานทะเบียน</a:t>
              </a:r>
              <a:endParaRPr lang="th-TH" sz="12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pic>
          <p:nvPicPr>
            <p:cNvPr id="57" name="รูปภาพ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756" y="3575989"/>
              <a:ext cx="610727" cy="610728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019560" y="4109040"/>
              <a:ext cx="952897" cy="3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200" dirty="0" smtClean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rPr>
                <a:t>การใช้ห้องเรียน</a:t>
              </a:r>
              <a:endParaRPr lang="th-TH" sz="12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pic>
          <p:nvPicPr>
            <p:cNvPr id="59" name="รูปภาพ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028" y="3039611"/>
              <a:ext cx="610727" cy="61072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3792779" y="3573575"/>
              <a:ext cx="1051172" cy="3265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200" dirty="0" smtClean="0">
                  <a:solidFill>
                    <a:schemeClr val="bg1"/>
                  </a:solidFill>
                  <a:latin typeface="TH Sarabun New" pitchFamily="34" charset="-34"/>
                  <a:cs typeface="TH Sarabun New" pitchFamily="34" charset="-34"/>
                </a:rPr>
                <a:t>ห้องเรียนอัจฉริยะ</a:t>
              </a:r>
              <a:endParaRPr lang="th-TH" sz="12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772557" y="2519852"/>
              <a:ext cx="1801468" cy="47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H Sarabun New" pitchFamily="34" charset="-34"/>
                  <a:cs typeface="TH Sarabun New" pitchFamily="34" charset="-34"/>
                </a:rPr>
                <a:t>Data Warehouse</a:t>
              </a:r>
              <a:endParaRPr lang="th-TH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pic>
        <p:nvPicPr>
          <p:cNvPr id="48" name="รูปภาพ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44101"/>
            <a:ext cx="923932" cy="923932"/>
          </a:xfrm>
          <a:prstGeom prst="rect">
            <a:avLst/>
          </a:prstGeom>
        </p:spPr>
      </p:pic>
      <p:cxnSp>
        <p:nvCxnSpPr>
          <p:cNvPr id="49" name="ลูกศรเชื่อมต่อแบบตรง 48"/>
          <p:cNvCxnSpPr/>
          <p:nvPr/>
        </p:nvCxnSpPr>
        <p:spPr>
          <a:xfrm>
            <a:off x="3157364" y="2407451"/>
            <a:ext cx="1640065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รูปภาพ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756" y="2093035"/>
            <a:ext cx="289843" cy="284269"/>
          </a:xfrm>
          <a:prstGeom prst="rect">
            <a:avLst/>
          </a:prstGeom>
        </p:spPr>
      </p:pic>
      <p:pic>
        <p:nvPicPr>
          <p:cNvPr id="51" name="รูปภาพ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494" y="2093035"/>
            <a:ext cx="289843" cy="284269"/>
          </a:xfrm>
          <a:prstGeom prst="rect">
            <a:avLst/>
          </a:prstGeom>
        </p:spPr>
      </p:pic>
      <p:pic>
        <p:nvPicPr>
          <p:cNvPr id="52" name="รูปภาพ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26" y="2093035"/>
            <a:ext cx="289843" cy="295417"/>
          </a:xfrm>
          <a:prstGeom prst="rect">
            <a:avLst/>
          </a:prstGeom>
        </p:spPr>
      </p:pic>
      <p:cxnSp>
        <p:nvCxnSpPr>
          <p:cNvPr id="53" name="ลูกศรเชื่อมต่อแบบตรง 52"/>
          <p:cNvCxnSpPr/>
          <p:nvPr/>
        </p:nvCxnSpPr>
        <p:spPr>
          <a:xfrm flipH="1">
            <a:off x="3138126" y="2574669"/>
            <a:ext cx="1635671" cy="0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ลูกศรเชื่อมต่อแบบตรง 61"/>
          <p:cNvCxnSpPr>
            <a:stCxn id="58" idx="2"/>
            <a:endCxn id="63" idx="0"/>
          </p:cNvCxnSpPr>
          <p:nvPr/>
        </p:nvCxnSpPr>
        <p:spPr>
          <a:xfrm flipH="1">
            <a:off x="5918880" y="3181350"/>
            <a:ext cx="1603" cy="45619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ตัวเชื่อมต่อหักมุม 63"/>
          <p:cNvCxnSpPr>
            <a:stCxn id="48" idx="2"/>
            <a:endCxn id="63" idx="1"/>
          </p:cNvCxnSpPr>
          <p:nvPr/>
        </p:nvCxnSpPr>
        <p:spPr>
          <a:xfrm rot="16200000" flipH="1">
            <a:off x="3297498" y="2342301"/>
            <a:ext cx="1150346" cy="2401810"/>
          </a:xfrm>
          <a:prstGeom prst="bentConnector2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สี่เหลี่ยมผืนผ้ามุมมน 3"/>
          <p:cNvSpPr/>
          <p:nvPr/>
        </p:nvSpPr>
        <p:spPr>
          <a:xfrm>
            <a:off x="1859756" y="1645682"/>
            <a:ext cx="5684044" cy="313586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12" name="กลุ่ม 11"/>
          <p:cNvGrpSpPr/>
          <p:nvPr/>
        </p:nvGrpSpPr>
        <p:grpSpPr>
          <a:xfrm>
            <a:off x="5073578" y="3637547"/>
            <a:ext cx="2167587" cy="961663"/>
            <a:chOff x="5073578" y="3637547"/>
            <a:chExt cx="2167587" cy="961663"/>
          </a:xfrm>
        </p:grpSpPr>
        <p:pic>
          <p:nvPicPr>
            <p:cNvPr id="63" name="รูปภาพ 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3578" y="3637547"/>
              <a:ext cx="1690603" cy="9616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6630">
              <a:off x="5821204" y="3825510"/>
              <a:ext cx="1419961" cy="58573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574927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B5394"/>
                </a:solidFill>
              </a:rPr>
              <a:t>9</a:t>
            </a:r>
          </a:p>
        </p:txBody>
      </p:sp>
      <p:sp>
        <p:nvSpPr>
          <p:cNvPr id="11" name="Shape 104"/>
          <p:cNvSpPr txBox="1">
            <a:spLocks/>
          </p:cNvSpPr>
          <p:nvPr/>
        </p:nvSpPr>
        <p:spPr>
          <a:xfrm>
            <a:off x="2743200" y="-19050"/>
            <a:ext cx="5268773" cy="8360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None/>
              <a:defRPr sz="1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th-TH" sz="4800" dirty="0" smtClean="0">
                <a:latin typeface="TH Sarabun New" pitchFamily="34" charset="-34"/>
                <a:cs typeface="TH Sarabun New" pitchFamily="34" charset="-34"/>
              </a:rPr>
              <a:t>ขอบเขต</a:t>
            </a:r>
            <a:endParaRPr lang="en" sz="48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39542" y="676930"/>
            <a:ext cx="32832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1.3.2 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ระบบจัดการสิทธิ์เข้าใช้งาน</a:t>
            </a:r>
          </a:p>
          <a:p>
            <a:r>
              <a:rPr lang="en-US" sz="24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          1.3.2.2 </a:t>
            </a:r>
            <a:r>
              <a:rPr lang="th-TH" sz="24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ผู้ใช้งาน หรืออาจารย์</a:t>
            </a:r>
            <a:endParaRPr lang="th-TH" sz="24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82" y="1748790"/>
            <a:ext cx="1699126" cy="2499360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25" y="2107478"/>
            <a:ext cx="578713" cy="564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7889" y="4284643"/>
            <a:ext cx="53335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สามารถดูรายงานเพื่อตรวจสอบ</a:t>
            </a:r>
            <a:r>
              <a:rPr lang="th-TH" sz="2800" dirty="0" err="1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สถานะการ</a:t>
            </a:r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ใช้ห้องเรียน </a:t>
            </a:r>
          </a:p>
          <a:p>
            <a:pPr algn="ctr"/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เพื่อช่วยในการตัดสินใจการเข้าใช้ห้องเรียนได้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382" flipH="1">
            <a:off x="6210625" y="1490020"/>
            <a:ext cx="469331" cy="517540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751998"/>
            <a:ext cx="2724752" cy="272475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2" name="รูปภาพ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6" y="1631278"/>
            <a:ext cx="1811214" cy="2664237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80" y="2129790"/>
            <a:ext cx="1607820" cy="1607820"/>
          </a:xfrm>
          <a:prstGeom prst="rect">
            <a:avLst/>
          </a:prstGeom>
        </p:spPr>
      </p:pic>
      <p:cxnSp>
        <p:nvCxnSpPr>
          <p:cNvPr id="25" name="ลูกศรเชื่อมต่อแบบตรง 24"/>
          <p:cNvCxnSpPr/>
          <p:nvPr/>
        </p:nvCxnSpPr>
        <p:spPr>
          <a:xfrm flipH="1">
            <a:off x="4028634" y="2963397"/>
            <a:ext cx="1381566" cy="160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6614" y="4284643"/>
            <a:ext cx="3615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สามารถแจ้งปัญหาการใช้ห้องเรียนได้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63634" y="4284643"/>
            <a:ext cx="5521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dirty="0" smtClean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สามารถทำการเปลี่ยน ยกเลิก หรือทำการจองห้องเรียนได้</a:t>
            </a:r>
            <a:endParaRPr lang="th-TH" sz="28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8" name="กลุ่ม 7"/>
          <p:cNvGrpSpPr/>
          <p:nvPr/>
        </p:nvGrpSpPr>
        <p:grpSpPr>
          <a:xfrm>
            <a:off x="2590800" y="2129790"/>
            <a:ext cx="1894637" cy="1828800"/>
            <a:chOff x="2590800" y="2129790"/>
            <a:chExt cx="1894637" cy="1828800"/>
          </a:xfrm>
        </p:grpSpPr>
        <p:pic>
          <p:nvPicPr>
            <p:cNvPr id="3" name="รูปภาพ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800" y="2129790"/>
              <a:ext cx="1894637" cy="1828800"/>
            </a:xfrm>
            <a:prstGeom prst="rect">
              <a:avLst/>
            </a:prstGeom>
          </p:spPr>
        </p:pic>
        <p:pic>
          <p:nvPicPr>
            <p:cNvPr id="7" name="รูปภาพ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2266951"/>
              <a:ext cx="1617945" cy="990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15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7" grpId="0"/>
      <p:bldP spid="28" grpId="0"/>
      <p:bldP spid="28" grpId="1"/>
    </p:bldLst>
  </p:timing>
</p:sld>
</file>

<file path=ppt/theme/theme1.xml><?xml version="1.0" encoding="utf-8"?>
<a:theme xmlns:a="http://schemas.openxmlformats.org/drawingml/2006/main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419</Words>
  <Application>Microsoft Office PowerPoint</Application>
  <PresentationFormat>นำเสนอทางหน้าจอ (16:9)</PresentationFormat>
  <Paragraphs>103</Paragraphs>
  <Slides>16</Slides>
  <Notes>14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7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16</vt:i4>
      </vt:variant>
    </vt:vector>
  </HeadingPairs>
  <TitlesOfParts>
    <vt:vector size="24" baseType="lpstr">
      <vt:lpstr>Arial</vt:lpstr>
      <vt:lpstr>Angsana New</vt:lpstr>
      <vt:lpstr>TH Sarabun New</vt:lpstr>
      <vt:lpstr>Cordia New</vt:lpstr>
      <vt:lpstr>Roboto</vt:lpstr>
      <vt:lpstr>Montserrat</vt:lpstr>
      <vt:lpstr>TH Krub</vt:lpstr>
      <vt:lpstr>Aemelia template</vt:lpstr>
      <vt:lpstr>งานนำเสนอ PowerPoint</vt:lpstr>
      <vt:lpstr>บทที่ 1 บทนำ</vt:lpstr>
      <vt:lpstr>1.1 ที่มาและ ความสำคัญ</vt:lpstr>
      <vt:lpstr>1.1 ที่มาและ ความสำคัญ</vt:lpstr>
      <vt:lpstr>งานนำเสนอ PowerPoint</vt:lpstr>
      <vt:lpstr>งานนำเสนอ PowerPoint</vt:lpstr>
      <vt:lpstr>งานนำเสนอ PowerPoint</vt:lpstr>
      <vt:lpstr>ขอบเขต</vt:lpstr>
      <vt:lpstr>งานนำเสนอ PowerPoint</vt:lpstr>
      <vt:lpstr>ขอบเขต</vt:lpstr>
      <vt:lpstr>ขอบเขต</vt:lpstr>
      <vt:lpstr>วิธีการดำเนินการ</vt:lpstr>
      <vt:lpstr>ประโยชน์ที่คาดว่าจะได้รับ</vt:lpstr>
      <vt:lpstr>ทรัพยากรที่ใช้</vt:lpstr>
      <vt:lpstr>ถาม/ตอบ</vt:lpstr>
      <vt:lpstr>Data Warehouse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Warehouse : Case Study Classroom Management System (ระบบคลังข้อมูล : กรณีศึกษาระบบการจัดการห้องเรียน)</dc:title>
  <dc:creator>Piyathida</dc:creator>
  <cp:lastModifiedBy>Piyathida</cp:lastModifiedBy>
  <cp:revision>142</cp:revision>
  <dcterms:modified xsi:type="dcterms:W3CDTF">2016-08-27T16:42:06Z</dcterms:modified>
</cp:coreProperties>
</file>